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58" r:id="rId4"/>
    <p:sldId id="275" r:id="rId5"/>
    <p:sldId id="276" r:id="rId6"/>
    <p:sldId id="277" r:id="rId7"/>
    <p:sldId id="264" r:id="rId8"/>
    <p:sldId id="274" r:id="rId9"/>
    <p:sldId id="282" r:id="rId10"/>
    <p:sldId id="283" r:id="rId11"/>
    <p:sldId id="260" r:id="rId12"/>
    <p:sldId id="261" r:id="rId13"/>
    <p:sldId id="265" r:id="rId14"/>
    <p:sldId id="263" r:id="rId15"/>
    <p:sldId id="262" r:id="rId16"/>
    <p:sldId id="270" r:id="rId17"/>
    <p:sldId id="268" r:id="rId18"/>
    <p:sldId id="271" r:id="rId19"/>
    <p:sldId id="273" r:id="rId20"/>
    <p:sldId id="28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180"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B2F92B-EF58-4FBF-BC97-6B362589B675}" type="datetimeFigureOut">
              <a:rPr lang="en-US" smtClean="0"/>
              <a:t>6/1/2023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219441-EE12-4960-81EB-EDE738FBC38F}" type="slidenum">
              <a:rPr lang="en-US" smtClean="0"/>
              <a:t>‹#›</a:t>
            </a:fld>
            <a:endParaRPr lang="en-US"/>
          </a:p>
        </p:txBody>
      </p:sp>
    </p:spTree>
    <p:extLst>
      <p:ext uri="{BB962C8B-B14F-4D97-AF65-F5344CB8AC3E}">
        <p14:creationId xmlns:p14="http://schemas.microsoft.com/office/powerpoint/2010/main" val="1536412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g1f08300635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 name="Google Shape;41;g1f083006354_0_2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endParaRPr sz="1800" b="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demo with wood MLC &amp; light</a:t>
            </a:r>
          </a:p>
        </p:txBody>
      </p:sp>
      <p:sp>
        <p:nvSpPr>
          <p:cNvPr id="4" name="Slide Number Placeholder 3"/>
          <p:cNvSpPr>
            <a:spLocks noGrp="1"/>
          </p:cNvSpPr>
          <p:nvPr>
            <p:ph type="sldNum" sz="quarter" idx="5"/>
          </p:nvPr>
        </p:nvSpPr>
        <p:spPr/>
        <p:txBody>
          <a:bodyPr/>
          <a:lstStyle/>
          <a:p>
            <a:fld id="{7AE7B803-5FCA-474D-9C85-BE7A636F01C1}" type="slidenum">
              <a:rPr lang="en-US" smtClean="0"/>
              <a:t>13</a:t>
            </a:fld>
            <a:endParaRPr lang="en-US"/>
          </a:p>
        </p:txBody>
      </p:sp>
    </p:spTree>
    <p:extLst>
      <p:ext uri="{BB962C8B-B14F-4D97-AF65-F5344CB8AC3E}">
        <p14:creationId xmlns:p14="http://schemas.microsoft.com/office/powerpoint/2010/main" val="692522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Sagittal</a:t>
            </a:r>
          </a:p>
        </p:txBody>
      </p:sp>
      <p:sp>
        <p:nvSpPr>
          <p:cNvPr id="4" name="Slide Number Placeholder 3"/>
          <p:cNvSpPr>
            <a:spLocks noGrp="1"/>
          </p:cNvSpPr>
          <p:nvPr>
            <p:ph type="sldNum" sz="quarter" idx="5"/>
          </p:nvPr>
        </p:nvSpPr>
        <p:spPr/>
        <p:txBody>
          <a:bodyPr/>
          <a:lstStyle/>
          <a:p>
            <a:fld id="{7AE7B803-5FCA-474D-9C85-BE7A636F01C1}" type="slidenum">
              <a:rPr lang="en-US" smtClean="0"/>
              <a:t>15</a:t>
            </a:fld>
            <a:endParaRPr lang="en-US"/>
          </a:p>
        </p:txBody>
      </p:sp>
    </p:spTree>
    <p:extLst>
      <p:ext uri="{BB962C8B-B14F-4D97-AF65-F5344CB8AC3E}">
        <p14:creationId xmlns:p14="http://schemas.microsoft.com/office/powerpoint/2010/main" val="482090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AE7B803-5FCA-474D-9C85-BE7A636F01C1}" type="slidenum">
              <a:rPr lang="en-US" smtClean="0"/>
              <a:t>17</a:t>
            </a:fld>
            <a:endParaRPr lang="en-US"/>
          </a:p>
        </p:txBody>
      </p:sp>
    </p:spTree>
    <p:extLst>
      <p:ext uri="{BB962C8B-B14F-4D97-AF65-F5344CB8AC3E}">
        <p14:creationId xmlns:p14="http://schemas.microsoft.com/office/powerpoint/2010/main" val="731921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Ideally, we want to minimize the dose on OARs while meeting the DVH objectives.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practice, meeting all DVH objectives isn’t possible, so we try to </a:t>
            </a:r>
            <a:r>
              <a:rPr lang="en-US" dirty="0" err="1"/>
              <a:t>to</a:t>
            </a:r>
            <a:r>
              <a:rPr lang="en-US" dirty="0"/>
              <a:t> be as close as possible to meeting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AE7B803-5FCA-474D-9C85-BE7A636F01C1}" type="slidenum">
              <a:rPr lang="en-US" smtClean="0"/>
              <a:t>18</a:t>
            </a:fld>
            <a:endParaRPr lang="en-US"/>
          </a:p>
        </p:txBody>
      </p:sp>
    </p:spTree>
    <p:extLst>
      <p:ext uri="{BB962C8B-B14F-4D97-AF65-F5344CB8AC3E}">
        <p14:creationId xmlns:p14="http://schemas.microsoft.com/office/powerpoint/2010/main" val="873646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1f083006354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 name="Google Shape;49;g1f083006354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 name="Google Shape;50;g1f083006354_0_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fr-FR"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US" sz="1800" dirty="0"/>
              <a:t>Example of annotations of organs on a human body.</a:t>
            </a:r>
            <a:endParaRPr sz="1800" dirty="0"/>
          </a:p>
        </p:txBody>
      </p:sp>
    </p:spTree>
    <p:extLst>
      <p:ext uri="{BB962C8B-B14F-4D97-AF65-F5344CB8AC3E}">
        <p14:creationId xmlns:p14="http://schemas.microsoft.com/office/powerpoint/2010/main" val="2702070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US" sz="1800" dirty="0"/>
              <a:t>Example of slices contoured (showing how repetitive the task is.</a:t>
            </a:r>
            <a:endParaRPr sz="1800" dirty="0"/>
          </a:p>
        </p:txBody>
      </p:sp>
    </p:spTree>
    <p:extLst>
      <p:ext uri="{BB962C8B-B14F-4D97-AF65-F5344CB8AC3E}">
        <p14:creationId xmlns:p14="http://schemas.microsoft.com/office/powerpoint/2010/main" val="607109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fr-FR" sz="1800">
                <a:solidFill>
                  <a:srgbClr val="0000FF"/>
                </a:solidFill>
                <a:latin typeface="Arial"/>
                <a:ea typeface="Arial"/>
                <a:cs typeface="Arial"/>
                <a:sym typeface="Arial"/>
              </a:rPr>
              <a:t>Annotate is our AI powered contouring tool, it has been in clinical use since 2019. We currently offer 150+ structures comprising OARS and Lymph nodes for both CT and over 70 structures for MR. Including our most recent release of CT substructures of the heart and SBRT Thorax. It takes up to 4 minutes for contours to be completed. Annotate is a robust solution that is completely plug and play. As soon as you have it installed you can take advantage of the expert contours without having to provide any training data.</a:t>
            </a:r>
            <a:endParaRPr sz="1800"/>
          </a:p>
        </p:txBody>
      </p:sp>
    </p:spTree>
    <p:extLst>
      <p:ext uri="{BB962C8B-B14F-4D97-AF65-F5344CB8AC3E}">
        <p14:creationId xmlns:p14="http://schemas.microsoft.com/office/powerpoint/2010/main" val="1808066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fr-FR" sz="1800">
                <a:solidFill>
                  <a:srgbClr val="0000FF"/>
                </a:solidFill>
                <a:latin typeface="Arial"/>
                <a:ea typeface="Arial"/>
                <a:cs typeface="Arial"/>
                <a:sym typeface="Arial"/>
              </a:rPr>
              <a:t>The second module we will be discussing is MR Box. MR Box allows delineation on MR images and generation of pseudo CT’s from the MR’s to be used in your treatment planning system.</a:t>
            </a:r>
            <a:endParaRPr sz="1800">
              <a:solidFill>
                <a:srgbClr val="0000FF"/>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fr-FR" sz="1800">
                <a:solidFill>
                  <a:srgbClr val="0000FF"/>
                </a:solidFill>
                <a:latin typeface="Arial"/>
                <a:ea typeface="Arial"/>
                <a:cs typeface="Arial"/>
                <a:sym typeface="Arial"/>
              </a:rPr>
              <a:t>Currently there are 3 MR sequences available. Brain T1, Pelvis T2, and Pelvis/abdo Truefisp for ViewRay MR Linac</a:t>
            </a:r>
            <a:endParaRPr sz="18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E7B803-5FCA-474D-9C85-BE7A636F01C1}" type="slidenum">
              <a:rPr lang="en-US" smtClean="0"/>
              <a:t>10</a:t>
            </a:fld>
            <a:endParaRPr lang="en-US"/>
          </a:p>
        </p:txBody>
      </p:sp>
    </p:spTree>
    <p:extLst>
      <p:ext uri="{BB962C8B-B14F-4D97-AF65-F5344CB8AC3E}">
        <p14:creationId xmlns:p14="http://schemas.microsoft.com/office/powerpoint/2010/main" val="3811524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Coronal</a:t>
            </a:r>
          </a:p>
        </p:txBody>
      </p:sp>
      <p:sp>
        <p:nvSpPr>
          <p:cNvPr id="4" name="Slide Number Placeholder 3"/>
          <p:cNvSpPr>
            <a:spLocks noGrp="1"/>
          </p:cNvSpPr>
          <p:nvPr>
            <p:ph type="sldNum" sz="quarter" idx="5"/>
          </p:nvPr>
        </p:nvSpPr>
        <p:spPr/>
        <p:txBody>
          <a:bodyPr/>
          <a:lstStyle/>
          <a:p>
            <a:fld id="{7AE7B803-5FCA-474D-9C85-BE7A636F01C1}" type="slidenum">
              <a:rPr lang="en-US" smtClean="0"/>
              <a:t>12</a:t>
            </a:fld>
            <a:endParaRPr lang="en-US"/>
          </a:p>
        </p:txBody>
      </p:sp>
    </p:spTree>
    <p:extLst>
      <p:ext uri="{BB962C8B-B14F-4D97-AF65-F5344CB8AC3E}">
        <p14:creationId xmlns:p14="http://schemas.microsoft.com/office/powerpoint/2010/main" val="183811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64EAD-1D57-CEE7-922A-AD3AFFEC6F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E0AA21-91FC-F46F-A897-D065D68FCD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3ABC70-48B1-AE75-623D-28DF2EAE7667}"/>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6819F4EC-1FFB-F623-0EF8-0A51593A13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273DBD-BABE-7861-D243-4B3C61451C50}"/>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285400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9A086-B4ED-4826-9CDF-9F9CDC12C2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33E63E4-C630-4A97-19D7-4BDF6B4870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A4BFEA-73D3-512E-C2F3-B7A26F10A599}"/>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4BE61E8D-9670-E50B-9FC7-3C4E691786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FC2CE7-AC05-7CE6-FEB6-9E63DEABBE48}"/>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2945154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A7D4AB-628A-D13D-6FFF-AF595CEA74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42A7B3-AA9A-B56F-E931-C59D407F7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E533FC-E558-4161-AF1B-EB966BDB306D}"/>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121D7392-5D62-58B5-15B1-01D620D5DB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E59217-AE6F-80F7-18AC-B7183C5733DB}"/>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158198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pening slide">
  <p:cSld name="Opening slide">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15"/>
          <p:cNvSpPr txBox="1">
            <a:spLocks noGrp="1"/>
          </p:cNvSpPr>
          <p:nvPr>
            <p:ph type="ctrTitle"/>
          </p:nvPr>
        </p:nvSpPr>
        <p:spPr>
          <a:xfrm>
            <a:off x="1514641" y="1858265"/>
            <a:ext cx="9182400" cy="23764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dk2"/>
              </a:buClr>
              <a:buSzPts val="6000"/>
              <a:buNone/>
              <a:defRPr sz="6400">
                <a:solidFill>
                  <a:schemeClr val="dk2"/>
                </a:solidFill>
              </a:defRPr>
            </a:lvl1pPr>
            <a:lvl2pPr lvl="1" algn="l">
              <a:lnSpc>
                <a:spcPct val="100000"/>
              </a:lnSpc>
              <a:spcBef>
                <a:spcPts val="0"/>
              </a:spcBef>
              <a:spcAft>
                <a:spcPts val="0"/>
              </a:spcAft>
              <a:buClr>
                <a:schemeClr val="dk2"/>
              </a:buClr>
              <a:buSzPts val="5200"/>
              <a:buNone/>
              <a:defRPr sz="6933">
                <a:solidFill>
                  <a:schemeClr val="dk2"/>
                </a:solidFill>
              </a:defRPr>
            </a:lvl2pPr>
            <a:lvl3pPr lvl="2" algn="l">
              <a:lnSpc>
                <a:spcPct val="100000"/>
              </a:lnSpc>
              <a:spcBef>
                <a:spcPts val="0"/>
              </a:spcBef>
              <a:spcAft>
                <a:spcPts val="0"/>
              </a:spcAft>
              <a:buClr>
                <a:schemeClr val="dk2"/>
              </a:buClr>
              <a:buSzPts val="5200"/>
              <a:buNone/>
              <a:defRPr sz="6933">
                <a:solidFill>
                  <a:schemeClr val="dk2"/>
                </a:solidFill>
              </a:defRPr>
            </a:lvl3pPr>
            <a:lvl4pPr lvl="3" algn="l">
              <a:lnSpc>
                <a:spcPct val="100000"/>
              </a:lnSpc>
              <a:spcBef>
                <a:spcPts val="0"/>
              </a:spcBef>
              <a:spcAft>
                <a:spcPts val="0"/>
              </a:spcAft>
              <a:buClr>
                <a:schemeClr val="dk2"/>
              </a:buClr>
              <a:buSzPts val="5200"/>
              <a:buNone/>
              <a:defRPr sz="6933">
                <a:solidFill>
                  <a:schemeClr val="dk2"/>
                </a:solidFill>
              </a:defRPr>
            </a:lvl4pPr>
            <a:lvl5pPr lvl="4" algn="l">
              <a:lnSpc>
                <a:spcPct val="100000"/>
              </a:lnSpc>
              <a:spcBef>
                <a:spcPts val="0"/>
              </a:spcBef>
              <a:spcAft>
                <a:spcPts val="0"/>
              </a:spcAft>
              <a:buClr>
                <a:schemeClr val="dk2"/>
              </a:buClr>
              <a:buSzPts val="5200"/>
              <a:buNone/>
              <a:defRPr sz="6933">
                <a:solidFill>
                  <a:schemeClr val="dk2"/>
                </a:solidFill>
              </a:defRPr>
            </a:lvl5pPr>
            <a:lvl6pPr lvl="5" algn="l">
              <a:lnSpc>
                <a:spcPct val="100000"/>
              </a:lnSpc>
              <a:spcBef>
                <a:spcPts val="0"/>
              </a:spcBef>
              <a:spcAft>
                <a:spcPts val="0"/>
              </a:spcAft>
              <a:buClr>
                <a:schemeClr val="dk2"/>
              </a:buClr>
              <a:buSzPts val="5200"/>
              <a:buNone/>
              <a:defRPr sz="6933">
                <a:solidFill>
                  <a:schemeClr val="dk2"/>
                </a:solidFill>
              </a:defRPr>
            </a:lvl6pPr>
            <a:lvl7pPr lvl="6" algn="l">
              <a:lnSpc>
                <a:spcPct val="100000"/>
              </a:lnSpc>
              <a:spcBef>
                <a:spcPts val="0"/>
              </a:spcBef>
              <a:spcAft>
                <a:spcPts val="0"/>
              </a:spcAft>
              <a:buClr>
                <a:schemeClr val="dk2"/>
              </a:buClr>
              <a:buSzPts val="5200"/>
              <a:buNone/>
              <a:defRPr sz="6933">
                <a:solidFill>
                  <a:schemeClr val="dk2"/>
                </a:solidFill>
              </a:defRPr>
            </a:lvl7pPr>
            <a:lvl8pPr lvl="7" algn="l">
              <a:lnSpc>
                <a:spcPct val="100000"/>
              </a:lnSpc>
              <a:spcBef>
                <a:spcPts val="0"/>
              </a:spcBef>
              <a:spcAft>
                <a:spcPts val="0"/>
              </a:spcAft>
              <a:buClr>
                <a:schemeClr val="dk2"/>
              </a:buClr>
              <a:buSzPts val="5200"/>
              <a:buNone/>
              <a:defRPr sz="6933">
                <a:solidFill>
                  <a:schemeClr val="dk2"/>
                </a:solidFill>
              </a:defRPr>
            </a:lvl8pPr>
            <a:lvl9pPr lvl="8" algn="l">
              <a:lnSpc>
                <a:spcPct val="100000"/>
              </a:lnSpc>
              <a:spcBef>
                <a:spcPts val="0"/>
              </a:spcBef>
              <a:spcAft>
                <a:spcPts val="0"/>
              </a:spcAft>
              <a:buClr>
                <a:schemeClr val="dk2"/>
              </a:buClr>
              <a:buSzPts val="5200"/>
              <a:buNone/>
              <a:defRPr sz="6933">
                <a:solidFill>
                  <a:schemeClr val="dk2"/>
                </a:solidFill>
              </a:defRPr>
            </a:lvl9pPr>
          </a:lstStyle>
          <a:p>
            <a:endParaRPr/>
          </a:p>
        </p:txBody>
      </p:sp>
      <p:sp>
        <p:nvSpPr>
          <p:cNvPr id="14" name="Google Shape;14;p15"/>
          <p:cNvSpPr txBox="1">
            <a:spLocks noGrp="1"/>
          </p:cNvSpPr>
          <p:nvPr>
            <p:ph type="subTitle" idx="1"/>
          </p:nvPr>
        </p:nvSpPr>
        <p:spPr>
          <a:xfrm>
            <a:off x="4894241" y="3911363"/>
            <a:ext cx="5802800" cy="9560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lt2"/>
              </a:buClr>
              <a:buSzPts val="1200"/>
              <a:buNone/>
              <a:defRPr>
                <a:solidFill>
                  <a:schemeClr val="lt2"/>
                </a:solidFill>
              </a:defRPr>
            </a:lvl1pPr>
            <a:lvl2pPr lvl="1" algn="r">
              <a:lnSpc>
                <a:spcPct val="100000"/>
              </a:lnSpc>
              <a:spcBef>
                <a:spcPts val="0"/>
              </a:spcBef>
              <a:spcAft>
                <a:spcPts val="0"/>
              </a:spcAft>
              <a:buClr>
                <a:schemeClr val="lt2"/>
              </a:buClr>
              <a:buSzPts val="2800"/>
              <a:buNone/>
              <a:defRPr sz="3733">
                <a:solidFill>
                  <a:schemeClr val="lt2"/>
                </a:solidFill>
              </a:defRPr>
            </a:lvl2pPr>
            <a:lvl3pPr lvl="2" algn="r">
              <a:lnSpc>
                <a:spcPct val="100000"/>
              </a:lnSpc>
              <a:spcBef>
                <a:spcPts val="0"/>
              </a:spcBef>
              <a:spcAft>
                <a:spcPts val="0"/>
              </a:spcAft>
              <a:buClr>
                <a:schemeClr val="lt2"/>
              </a:buClr>
              <a:buSzPts val="2800"/>
              <a:buNone/>
              <a:defRPr sz="3733">
                <a:solidFill>
                  <a:schemeClr val="lt2"/>
                </a:solidFill>
              </a:defRPr>
            </a:lvl3pPr>
            <a:lvl4pPr lvl="3" algn="r">
              <a:lnSpc>
                <a:spcPct val="100000"/>
              </a:lnSpc>
              <a:spcBef>
                <a:spcPts val="0"/>
              </a:spcBef>
              <a:spcAft>
                <a:spcPts val="0"/>
              </a:spcAft>
              <a:buClr>
                <a:schemeClr val="lt2"/>
              </a:buClr>
              <a:buSzPts val="2800"/>
              <a:buNone/>
              <a:defRPr sz="3733">
                <a:solidFill>
                  <a:schemeClr val="lt2"/>
                </a:solidFill>
              </a:defRPr>
            </a:lvl4pPr>
            <a:lvl5pPr lvl="4" algn="r">
              <a:lnSpc>
                <a:spcPct val="100000"/>
              </a:lnSpc>
              <a:spcBef>
                <a:spcPts val="0"/>
              </a:spcBef>
              <a:spcAft>
                <a:spcPts val="0"/>
              </a:spcAft>
              <a:buClr>
                <a:schemeClr val="lt2"/>
              </a:buClr>
              <a:buSzPts val="2800"/>
              <a:buNone/>
              <a:defRPr sz="3733">
                <a:solidFill>
                  <a:schemeClr val="lt2"/>
                </a:solidFill>
              </a:defRPr>
            </a:lvl5pPr>
            <a:lvl6pPr lvl="5" algn="r">
              <a:lnSpc>
                <a:spcPct val="100000"/>
              </a:lnSpc>
              <a:spcBef>
                <a:spcPts val="0"/>
              </a:spcBef>
              <a:spcAft>
                <a:spcPts val="0"/>
              </a:spcAft>
              <a:buClr>
                <a:schemeClr val="lt2"/>
              </a:buClr>
              <a:buSzPts val="2800"/>
              <a:buNone/>
              <a:defRPr sz="3733">
                <a:solidFill>
                  <a:schemeClr val="lt2"/>
                </a:solidFill>
              </a:defRPr>
            </a:lvl6pPr>
            <a:lvl7pPr lvl="6" algn="r">
              <a:lnSpc>
                <a:spcPct val="100000"/>
              </a:lnSpc>
              <a:spcBef>
                <a:spcPts val="0"/>
              </a:spcBef>
              <a:spcAft>
                <a:spcPts val="0"/>
              </a:spcAft>
              <a:buClr>
                <a:schemeClr val="lt2"/>
              </a:buClr>
              <a:buSzPts val="2800"/>
              <a:buNone/>
              <a:defRPr sz="3733">
                <a:solidFill>
                  <a:schemeClr val="lt2"/>
                </a:solidFill>
              </a:defRPr>
            </a:lvl7pPr>
            <a:lvl8pPr lvl="7" algn="r">
              <a:lnSpc>
                <a:spcPct val="100000"/>
              </a:lnSpc>
              <a:spcBef>
                <a:spcPts val="0"/>
              </a:spcBef>
              <a:spcAft>
                <a:spcPts val="0"/>
              </a:spcAft>
              <a:buClr>
                <a:schemeClr val="lt2"/>
              </a:buClr>
              <a:buSzPts val="2800"/>
              <a:buNone/>
              <a:defRPr sz="3733">
                <a:solidFill>
                  <a:schemeClr val="lt2"/>
                </a:solidFill>
              </a:defRPr>
            </a:lvl8pPr>
            <a:lvl9pPr lvl="8" algn="r">
              <a:lnSpc>
                <a:spcPct val="100000"/>
              </a:lnSpc>
              <a:spcBef>
                <a:spcPts val="0"/>
              </a:spcBef>
              <a:spcAft>
                <a:spcPts val="0"/>
              </a:spcAft>
              <a:buClr>
                <a:schemeClr val="lt2"/>
              </a:buClr>
              <a:buSzPts val="2800"/>
              <a:buNone/>
              <a:defRPr sz="3733">
                <a:solidFill>
                  <a:schemeClr val="lt2"/>
                </a:solidFill>
              </a:defRPr>
            </a:lvl9pPr>
          </a:lstStyle>
          <a:p>
            <a:endParaRPr/>
          </a:p>
        </p:txBody>
      </p:sp>
    </p:spTree>
    <p:extLst>
      <p:ext uri="{BB962C8B-B14F-4D97-AF65-F5344CB8AC3E}">
        <p14:creationId xmlns:p14="http://schemas.microsoft.com/office/powerpoint/2010/main" val="24885099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Blank" type="tx">
  <p:cSld name="1_Blank">
    <p:spTree>
      <p:nvGrpSpPr>
        <p:cNvPr id="1" name="Shape 27"/>
        <p:cNvGrpSpPr/>
        <p:nvPr/>
      </p:nvGrpSpPr>
      <p:grpSpPr>
        <a:xfrm>
          <a:off x="0" y="0"/>
          <a:ext cx="0" cy="0"/>
          <a:chOff x="0" y="0"/>
          <a:chExt cx="0" cy="0"/>
        </a:xfrm>
      </p:grpSpPr>
      <p:sp>
        <p:nvSpPr>
          <p:cNvPr id="28" name="Google Shape;28;g1f083006354_0_195"/>
          <p:cNvSpPr txBox="1">
            <a:spLocks noGrp="1"/>
          </p:cNvSpPr>
          <p:nvPr>
            <p:ph type="sldNum" idx="12"/>
          </p:nvPr>
        </p:nvSpPr>
        <p:spPr>
          <a:xfrm>
            <a:off x="11708541" y="6480314"/>
            <a:ext cx="580200" cy="354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fr-FR"/>
              <a:t>‹#›</a:t>
            </a:fld>
            <a:endParaRPr/>
          </a:p>
        </p:txBody>
      </p:sp>
      <p:pic>
        <p:nvPicPr>
          <p:cNvPr id="29" name="Google Shape;29;g1f083006354_0_195"/>
          <p:cNvPicPr preferRelativeResize="0"/>
          <p:nvPr/>
        </p:nvPicPr>
        <p:blipFill rotWithShape="1">
          <a:blip r:embed="rId2">
            <a:alphaModFix/>
          </a:blip>
          <a:srcRect/>
          <a:stretch/>
        </p:blipFill>
        <p:spPr>
          <a:xfrm>
            <a:off x="8229600" y="-23743"/>
            <a:ext cx="3962400" cy="6858000"/>
          </a:xfrm>
          <a:prstGeom prst="rect">
            <a:avLst/>
          </a:prstGeom>
          <a:noFill/>
          <a:ln>
            <a:noFill/>
          </a:ln>
        </p:spPr>
      </p:pic>
    </p:spTree>
    <p:extLst>
      <p:ext uri="{BB962C8B-B14F-4D97-AF65-F5344CB8AC3E}">
        <p14:creationId xmlns:p14="http://schemas.microsoft.com/office/powerpoint/2010/main" val="22912690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Columns">
  <p:cSld name="Three Columns">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16"/>
          <p:cNvSpPr txBox="1">
            <a:spLocks noGrp="1"/>
          </p:cNvSpPr>
          <p:nvPr>
            <p:ph type="ctrTitle"/>
          </p:nvPr>
        </p:nvSpPr>
        <p:spPr>
          <a:xfrm>
            <a:off x="2619801" y="470467"/>
            <a:ext cx="6952400" cy="1261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400"/>
              <a:buNone/>
              <a:defRPr sz="3200">
                <a:solidFill>
                  <a:schemeClr val="dk2"/>
                </a:solidFill>
              </a:defRPr>
            </a:lvl1pPr>
            <a:lvl2pPr lvl="1" algn="r">
              <a:lnSpc>
                <a:spcPct val="100000"/>
              </a:lnSpc>
              <a:spcBef>
                <a:spcPts val="0"/>
              </a:spcBef>
              <a:spcAft>
                <a:spcPts val="0"/>
              </a:spcAft>
              <a:buClr>
                <a:schemeClr val="dk2"/>
              </a:buClr>
              <a:buSzPts val="2400"/>
              <a:buNone/>
              <a:defRPr sz="3200">
                <a:solidFill>
                  <a:schemeClr val="dk2"/>
                </a:solidFill>
              </a:defRPr>
            </a:lvl2pPr>
            <a:lvl3pPr lvl="2" algn="r">
              <a:lnSpc>
                <a:spcPct val="100000"/>
              </a:lnSpc>
              <a:spcBef>
                <a:spcPts val="0"/>
              </a:spcBef>
              <a:spcAft>
                <a:spcPts val="0"/>
              </a:spcAft>
              <a:buClr>
                <a:schemeClr val="dk2"/>
              </a:buClr>
              <a:buSzPts val="2400"/>
              <a:buNone/>
              <a:defRPr sz="3200">
                <a:solidFill>
                  <a:schemeClr val="dk2"/>
                </a:solidFill>
              </a:defRPr>
            </a:lvl3pPr>
            <a:lvl4pPr lvl="3" algn="r">
              <a:lnSpc>
                <a:spcPct val="100000"/>
              </a:lnSpc>
              <a:spcBef>
                <a:spcPts val="0"/>
              </a:spcBef>
              <a:spcAft>
                <a:spcPts val="0"/>
              </a:spcAft>
              <a:buClr>
                <a:schemeClr val="dk2"/>
              </a:buClr>
              <a:buSzPts val="2400"/>
              <a:buNone/>
              <a:defRPr sz="3200">
                <a:solidFill>
                  <a:schemeClr val="dk2"/>
                </a:solidFill>
              </a:defRPr>
            </a:lvl4pPr>
            <a:lvl5pPr lvl="4" algn="r">
              <a:lnSpc>
                <a:spcPct val="100000"/>
              </a:lnSpc>
              <a:spcBef>
                <a:spcPts val="0"/>
              </a:spcBef>
              <a:spcAft>
                <a:spcPts val="0"/>
              </a:spcAft>
              <a:buClr>
                <a:schemeClr val="dk2"/>
              </a:buClr>
              <a:buSzPts val="2400"/>
              <a:buNone/>
              <a:defRPr sz="3200">
                <a:solidFill>
                  <a:schemeClr val="dk2"/>
                </a:solidFill>
              </a:defRPr>
            </a:lvl5pPr>
            <a:lvl6pPr lvl="5" algn="r">
              <a:lnSpc>
                <a:spcPct val="100000"/>
              </a:lnSpc>
              <a:spcBef>
                <a:spcPts val="0"/>
              </a:spcBef>
              <a:spcAft>
                <a:spcPts val="0"/>
              </a:spcAft>
              <a:buClr>
                <a:schemeClr val="dk2"/>
              </a:buClr>
              <a:buSzPts val="2400"/>
              <a:buNone/>
              <a:defRPr sz="3200">
                <a:solidFill>
                  <a:schemeClr val="dk2"/>
                </a:solidFill>
              </a:defRPr>
            </a:lvl6pPr>
            <a:lvl7pPr lvl="6" algn="r">
              <a:lnSpc>
                <a:spcPct val="100000"/>
              </a:lnSpc>
              <a:spcBef>
                <a:spcPts val="0"/>
              </a:spcBef>
              <a:spcAft>
                <a:spcPts val="0"/>
              </a:spcAft>
              <a:buClr>
                <a:schemeClr val="dk2"/>
              </a:buClr>
              <a:buSzPts val="2400"/>
              <a:buNone/>
              <a:defRPr sz="3200">
                <a:solidFill>
                  <a:schemeClr val="dk2"/>
                </a:solidFill>
              </a:defRPr>
            </a:lvl7pPr>
            <a:lvl8pPr lvl="7" algn="r">
              <a:lnSpc>
                <a:spcPct val="100000"/>
              </a:lnSpc>
              <a:spcBef>
                <a:spcPts val="0"/>
              </a:spcBef>
              <a:spcAft>
                <a:spcPts val="0"/>
              </a:spcAft>
              <a:buClr>
                <a:schemeClr val="dk2"/>
              </a:buClr>
              <a:buSzPts val="2400"/>
              <a:buNone/>
              <a:defRPr sz="3200">
                <a:solidFill>
                  <a:schemeClr val="dk2"/>
                </a:solidFill>
              </a:defRPr>
            </a:lvl8pPr>
            <a:lvl9pPr lvl="8" algn="r">
              <a:lnSpc>
                <a:spcPct val="100000"/>
              </a:lnSpc>
              <a:spcBef>
                <a:spcPts val="0"/>
              </a:spcBef>
              <a:spcAft>
                <a:spcPts val="0"/>
              </a:spcAft>
              <a:buClr>
                <a:schemeClr val="dk2"/>
              </a:buClr>
              <a:buSzPts val="2400"/>
              <a:buNone/>
              <a:defRPr sz="3200">
                <a:solidFill>
                  <a:schemeClr val="dk2"/>
                </a:solidFill>
              </a:defRPr>
            </a:lvl9pPr>
          </a:lstStyle>
          <a:p>
            <a:endParaRPr/>
          </a:p>
        </p:txBody>
      </p:sp>
      <p:sp>
        <p:nvSpPr>
          <p:cNvPr id="17" name="Google Shape;17;p16"/>
          <p:cNvSpPr txBox="1">
            <a:spLocks noGrp="1"/>
          </p:cNvSpPr>
          <p:nvPr>
            <p:ph type="ctrTitle" idx="2"/>
          </p:nvPr>
        </p:nvSpPr>
        <p:spPr>
          <a:xfrm>
            <a:off x="7488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2400">
                <a:solidFill>
                  <a:schemeClr val="dk2"/>
                </a:solidFill>
              </a:defRPr>
            </a:lvl1pPr>
            <a:lvl2pPr lvl="1" algn="l">
              <a:lnSpc>
                <a:spcPct val="100000"/>
              </a:lnSpc>
              <a:spcBef>
                <a:spcPts val="0"/>
              </a:spcBef>
              <a:spcAft>
                <a:spcPts val="0"/>
              </a:spcAft>
              <a:buClr>
                <a:schemeClr val="dk2"/>
              </a:buClr>
              <a:buSzPts val="1800"/>
              <a:buNone/>
              <a:defRPr sz="2400">
                <a:solidFill>
                  <a:schemeClr val="dk2"/>
                </a:solidFill>
              </a:defRPr>
            </a:lvl2pPr>
            <a:lvl3pPr lvl="2" algn="l">
              <a:lnSpc>
                <a:spcPct val="100000"/>
              </a:lnSpc>
              <a:spcBef>
                <a:spcPts val="0"/>
              </a:spcBef>
              <a:spcAft>
                <a:spcPts val="0"/>
              </a:spcAft>
              <a:buClr>
                <a:schemeClr val="dk2"/>
              </a:buClr>
              <a:buSzPts val="1800"/>
              <a:buNone/>
              <a:defRPr sz="2400">
                <a:solidFill>
                  <a:schemeClr val="dk2"/>
                </a:solidFill>
              </a:defRPr>
            </a:lvl3pPr>
            <a:lvl4pPr lvl="3" algn="l">
              <a:lnSpc>
                <a:spcPct val="100000"/>
              </a:lnSpc>
              <a:spcBef>
                <a:spcPts val="0"/>
              </a:spcBef>
              <a:spcAft>
                <a:spcPts val="0"/>
              </a:spcAft>
              <a:buClr>
                <a:schemeClr val="dk2"/>
              </a:buClr>
              <a:buSzPts val="1800"/>
              <a:buNone/>
              <a:defRPr sz="2400">
                <a:solidFill>
                  <a:schemeClr val="dk2"/>
                </a:solidFill>
              </a:defRPr>
            </a:lvl4pPr>
            <a:lvl5pPr lvl="4" algn="l">
              <a:lnSpc>
                <a:spcPct val="100000"/>
              </a:lnSpc>
              <a:spcBef>
                <a:spcPts val="0"/>
              </a:spcBef>
              <a:spcAft>
                <a:spcPts val="0"/>
              </a:spcAft>
              <a:buClr>
                <a:schemeClr val="dk2"/>
              </a:buClr>
              <a:buSzPts val="1800"/>
              <a:buNone/>
              <a:defRPr sz="2400">
                <a:solidFill>
                  <a:schemeClr val="dk2"/>
                </a:solidFill>
              </a:defRPr>
            </a:lvl5pPr>
            <a:lvl6pPr lvl="5" algn="l">
              <a:lnSpc>
                <a:spcPct val="100000"/>
              </a:lnSpc>
              <a:spcBef>
                <a:spcPts val="0"/>
              </a:spcBef>
              <a:spcAft>
                <a:spcPts val="0"/>
              </a:spcAft>
              <a:buClr>
                <a:schemeClr val="dk2"/>
              </a:buClr>
              <a:buSzPts val="1800"/>
              <a:buNone/>
              <a:defRPr sz="2400">
                <a:solidFill>
                  <a:schemeClr val="dk2"/>
                </a:solidFill>
              </a:defRPr>
            </a:lvl6pPr>
            <a:lvl7pPr lvl="6" algn="l">
              <a:lnSpc>
                <a:spcPct val="100000"/>
              </a:lnSpc>
              <a:spcBef>
                <a:spcPts val="0"/>
              </a:spcBef>
              <a:spcAft>
                <a:spcPts val="0"/>
              </a:spcAft>
              <a:buClr>
                <a:schemeClr val="dk2"/>
              </a:buClr>
              <a:buSzPts val="1800"/>
              <a:buNone/>
              <a:defRPr sz="2400">
                <a:solidFill>
                  <a:schemeClr val="dk2"/>
                </a:solidFill>
              </a:defRPr>
            </a:lvl7pPr>
            <a:lvl8pPr lvl="7" algn="l">
              <a:lnSpc>
                <a:spcPct val="100000"/>
              </a:lnSpc>
              <a:spcBef>
                <a:spcPts val="0"/>
              </a:spcBef>
              <a:spcAft>
                <a:spcPts val="0"/>
              </a:spcAft>
              <a:buClr>
                <a:schemeClr val="dk2"/>
              </a:buClr>
              <a:buSzPts val="1800"/>
              <a:buNone/>
              <a:defRPr sz="2400">
                <a:solidFill>
                  <a:schemeClr val="dk2"/>
                </a:solidFill>
              </a:defRPr>
            </a:lvl8pPr>
            <a:lvl9pPr lvl="8" algn="l">
              <a:lnSpc>
                <a:spcPct val="100000"/>
              </a:lnSpc>
              <a:spcBef>
                <a:spcPts val="0"/>
              </a:spcBef>
              <a:spcAft>
                <a:spcPts val="0"/>
              </a:spcAft>
              <a:buClr>
                <a:schemeClr val="dk2"/>
              </a:buClr>
              <a:buSzPts val="1800"/>
              <a:buNone/>
              <a:defRPr sz="2400">
                <a:solidFill>
                  <a:schemeClr val="dk2"/>
                </a:solidFill>
              </a:defRPr>
            </a:lvl9pPr>
          </a:lstStyle>
          <a:p>
            <a:endParaRPr/>
          </a:p>
        </p:txBody>
      </p:sp>
      <p:sp>
        <p:nvSpPr>
          <p:cNvPr id="18" name="Google Shape;18;p16"/>
          <p:cNvSpPr txBox="1">
            <a:spLocks noGrp="1"/>
          </p:cNvSpPr>
          <p:nvPr>
            <p:ph type="subTitle" idx="1"/>
          </p:nvPr>
        </p:nvSpPr>
        <p:spPr>
          <a:xfrm>
            <a:off x="1163267" y="4120633"/>
            <a:ext cx="27360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100"/>
              <a:buNone/>
              <a:defRPr sz="1467">
                <a:solidFill>
                  <a:schemeClr val="lt2"/>
                </a:solidFill>
              </a:defRPr>
            </a:lvl1pPr>
            <a:lvl2pPr lvl="1" algn="l">
              <a:lnSpc>
                <a:spcPct val="100000"/>
              </a:lnSpc>
              <a:spcBef>
                <a:spcPts val="0"/>
              </a:spcBef>
              <a:spcAft>
                <a:spcPts val="0"/>
              </a:spcAft>
              <a:buClr>
                <a:schemeClr val="lt2"/>
              </a:buClr>
              <a:buSzPts val="1100"/>
              <a:buNone/>
              <a:defRPr sz="1467">
                <a:solidFill>
                  <a:schemeClr val="lt2"/>
                </a:solidFill>
              </a:defRPr>
            </a:lvl2pPr>
            <a:lvl3pPr lvl="2" algn="l">
              <a:lnSpc>
                <a:spcPct val="100000"/>
              </a:lnSpc>
              <a:spcBef>
                <a:spcPts val="0"/>
              </a:spcBef>
              <a:spcAft>
                <a:spcPts val="0"/>
              </a:spcAft>
              <a:buClr>
                <a:schemeClr val="lt2"/>
              </a:buClr>
              <a:buSzPts val="1100"/>
              <a:buNone/>
              <a:defRPr sz="1467">
                <a:solidFill>
                  <a:schemeClr val="lt2"/>
                </a:solidFill>
              </a:defRPr>
            </a:lvl3pPr>
            <a:lvl4pPr lvl="3" algn="l">
              <a:lnSpc>
                <a:spcPct val="100000"/>
              </a:lnSpc>
              <a:spcBef>
                <a:spcPts val="0"/>
              </a:spcBef>
              <a:spcAft>
                <a:spcPts val="0"/>
              </a:spcAft>
              <a:buClr>
                <a:schemeClr val="lt2"/>
              </a:buClr>
              <a:buSzPts val="1100"/>
              <a:buNone/>
              <a:defRPr sz="1467">
                <a:solidFill>
                  <a:schemeClr val="lt2"/>
                </a:solidFill>
              </a:defRPr>
            </a:lvl4pPr>
            <a:lvl5pPr lvl="4" algn="l">
              <a:lnSpc>
                <a:spcPct val="100000"/>
              </a:lnSpc>
              <a:spcBef>
                <a:spcPts val="0"/>
              </a:spcBef>
              <a:spcAft>
                <a:spcPts val="0"/>
              </a:spcAft>
              <a:buClr>
                <a:schemeClr val="lt2"/>
              </a:buClr>
              <a:buSzPts val="1100"/>
              <a:buNone/>
              <a:defRPr sz="1467">
                <a:solidFill>
                  <a:schemeClr val="lt2"/>
                </a:solidFill>
              </a:defRPr>
            </a:lvl5pPr>
            <a:lvl6pPr lvl="5" algn="l">
              <a:lnSpc>
                <a:spcPct val="100000"/>
              </a:lnSpc>
              <a:spcBef>
                <a:spcPts val="0"/>
              </a:spcBef>
              <a:spcAft>
                <a:spcPts val="0"/>
              </a:spcAft>
              <a:buClr>
                <a:schemeClr val="lt2"/>
              </a:buClr>
              <a:buSzPts val="1100"/>
              <a:buNone/>
              <a:defRPr sz="1467">
                <a:solidFill>
                  <a:schemeClr val="lt2"/>
                </a:solidFill>
              </a:defRPr>
            </a:lvl6pPr>
            <a:lvl7pPr lvl="6" algn="l">
              <a:lnSpc>
                <a:spcPct val="100000"/>
              </a:lnSpc>
              <a:spcBef>
                <a:spcPts val="0"/>
              </a:spcBef>
              <a:spcAft>
                <a:spcPts val="0"/>
              </a:spcAft>
              <a:buClr>
                <a:schemeClr val="lt2"/>
              </a:buClr>
              <a:buSzPts val="1100"/>
              <a:buNone/>
              <a:defRPr sz="1467">
                <a:solidFill>
                  <a:schemeClr val="lt2"/>
                </a:solidFill>
              </a:defRPr>
            </a:lvl7pPr>
            <a:lvl8pPr lvl="7" algn="l">
              <a:lnSpc>
                <a:spcPct val="100000"/>
              </a:lnSpc>
              <a:spcBef>
                <a:spcPts val="0"/>
              </a:spcBef>
              <a:spcAft>
                <a:spcPts val="0"/>
              </a:spcAft>
              <a:buClr>
                <a:schemeClr val="lt2"/>
              </a:buClr>
              <a:buSzPts val="1100"/>
              <a:buNone/>
              <a:defRPr sz="1467">
                <a:solidFill>
                  <a:schemeClr val="lt2"/>
                </a:solidFill>
              </a:defRPr>
            </a:lvl8pPr>
            <a:lvl9pPr lvl="8" algn="l">
              <a:lnSpc>
                <a:spcPct val="100000"/>
              </a:lnSpc>
              <a:spcBef>
                <a:spcPts val="0"/>
              </a:spcBef>
              <a:spcAft>
                <a:spcPts val="0"/>
              </a:spcAft>
              <a:buClr>
                <a:schemeClr val="lt2"/>
              </a:buClr>
              <a:buSzPts val="1100"/>
              <a:buNone/>
              <a:defRPr sz="1467">
                <a:solidFill>
                  <a:schemeClr val="lt2"/>
                </a:solidFill>
              </a:defRPr>
            </a:lvl9pPr>
          </a:lstStyle>
          <a:p>
            <a:endParaRPr/>
          </a:p>
        </p:txBody>
      </p:sp>
      <p:sp>
        <p:nvSpPr>
          <p:cNvPr id="19" name="Google Shape;19;p16"/>
          <p:cNvSpPr txBox="1">
            <a:spLocks noGrp="1"/>
          </p:cNvSpPr>
          <p:nvPr>
            <p:ph type="ctrTitle" idx="3"/>
          </p:nvPr>
        </p:nvSpPr>
        <p:spPr>
          <a:xfrm>
            <a:off x="43136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2400"/>
            </a:lvl1pPr>
            <a:lvl2pPr lvl="1" algn="l">
              <a:lnSpc>
                <a:spcPct val="100000"/>
              </a:lnSpc>
              <a:spcBef>
                <a:spcPts val="0"/>
              </a:spcBef>
              <a:spcAft>
                <a:spcPts val="0"/>
              </a:spcAft>
              <a:buClr>
                <a:schemeClr val="accent6"/>
              </a:buClr>
              <a:buSzPts val="1800"/>
              <a:buNone/>
              <a:defRPr sz="2400">
                <a:solidFill>
                  <a:schemeClr val="accent6"/>
                </a:solidFill>
              </a:defRPr>
            </a:lvl2pPr>
            <a:lvl3pPr lvl="2" algn="l">
              <a:lnSpc>
                <a:spcPct val="100000"/>
              </a:lnSpc>
              <a:spcBef>
                <a:spcPts val="0"/>
              </a:spcBef>
              <a:spcAft>
                <a:spcPts val="0"/>
              </a:spcAft>
              <a:buClr>
                <a:schemeClr val="accent6"/>
              </a:buClr>
              <a:buSzPts val="1800"/>
              <a:buNone/>
              <a:defRPr sz="2400">
                <a:solidFill>
                  <a:schemeClr val="accent6"/>
                </a:solidFill>
              </a:defRPr>
            </a:lvl3pPr>
            <a:lvl4pPr lvl="3" algn="l">
              <a:lnSpc>
                <a:spcPct val="100000"/>
              </a:lnSpc>
              <a:spcBef>
                <a:spcPts val="0"/>
              </a:spcBef>
              <a:spcAft>
                <a:spcPts val="0"/>
              </a:spcAft>
              <a:buClr>
                <a:schemeClr val="accent6"/>
              </a:buClr>
              <a:buSzPts val="1800"/>
              <a:buNone/>
              <a:defRPr sz="2400">
                <a:solidFill>
                  <a:schemeClr val="accent6"/>
                </a:solidFill>
              </a:defRPr>
            </a:lvl4pPr>
            <a:lvl5pPr lvl="4" algn="l">
              <a:lnSpc>
                <a:spcPct val="100000"/>
              </a:lnSpc>
              <a:spcBef>
                <a:spcPts val="0"/>
              </a:spcBef>
              <a:spcAft>
                <a:spcPts val="0"/>
              </a:spcAft>
              <a:buClr>
                <a:schemeClr val="accent6"/>
              </a:buClr>
              <a:buSzPts val="1800"/>
              <a:buNone/>
              <a:defRPr sz="2400">
                <a:solidFill>
                  <a:schemeClr val="accent6"/>
                </a:solidFill>
              </a:defRPr>
            </a:lvl5pPr>
            <a:lvl6pPr lvl="5" algn="l">
              <a:lnSpc>
                <a:spcPct val="100000"/>
              </a:lnSpc>
              <a:spcBef>
                <a:spcPts val="0"/>
              </a:spcBef>
              <a:spcAft>
                <a:spcPts val="0"/>
              </a:spcAft>
              <a:buClr>
                <a:schemeClr val="accent6"/>
              </a:buClr>
              <a:buSzPts val="1800"/>
              <a:buNone/>
              <a:defRPr sz="2400">
                <a:solidFill>
                  <a:schemeClr val="accent6"/>
                </a:solidFill>
              </a:defRPr>
            </a:lvl6pPr>
            <a:lvl7pPr lvl="6" algn="l">
              <a:lnSpc>
                <a:spcPct val="100000"/>
              </a:lnSpc>
              <a:spcBef>
                <a:spcPts val="0"/>
              </a:spcBef>
              <a:spcAft>
                <a:spcPts val="0"/>
              </a:spcAft>
              <a:buClr>
                <a:schemeClr val="accent6"/>
              </a:buClr>
              <a:buSzPts val="1800"/>
              <a:buNone/>
              <a:defRPr sz="2400">
                <a:solidFill>
                  <a:schemeClr val="accent6"/>
                </a:solidFill>
              </a:defRPr>
            </a:lvl7pPr>
            <a:lvl8pPr lvl="7" algn="l">
              <a:lnSpc>
                <a:spcPct val="100000"/>
              </a:lnSpc>
              <a:spcBef>
                <a:spcPts val="0"/>
              </a:spcBef>
              <a:spcAft>
                <a:spcPts val="0"/>
              </a:spcAft>
              <a:buClr>
                <a:schemeClr val="accent6"/>
              </a:buClr>
              <a:buSzPts val="1800"/>
              <a:buNone/>
              <a:defRPr sz="2400">
                <a:solidFill>
                  <a:schemeClr val="accent6"/>
                </a:solidFill>
              </a:defRPr>
            </a:lvl8pPr>
            <a:lvl9pPr lvl="8" algn="l">
              <a:lnSpc>
                <a:spcPct val="100000"/>
              </a:lnSpc>
              <a:spcBef>
                <a:spcPts val="0"/>
              </a:spcBef>
              <a:spcAft>
                <a:spcPts val="0"/>
              </a:spcAft>
              <a:buClr>
                <a:schemeClr val="accent6"/>
              </a:buClr>
              <a:buSzPts val="1800"/>
              <a:buNone/>
              <a:defRPr sz="2400">
                <a:solidFill>
                  <a:schemeClr val="accent6"/>
                </a:solidFill>
              </a:defRPr>
            </a:lvl9pPr>
          </a:lstStyle>
          <a:p>
            <a:endParaRPr/>
          </a:p>
        </p:txBody>
      </p:sp>
      <p:sp>
        <p:nvSpPr>
          <p:cNvPr id="20" name="Google Shape;20;p16"/>
          <p:cNvSpPr txBox="1">
            <a:spLocks noGrp="1"/>
          </p:cNvSpPr>
          <p:nvPr>
            <p:ph type="subTitle" idx="4"/>
          </p:nvPr>
        </p:nvSpPr>
        <p:spPr>
          <a:xfrm>
            <a:off x="4617200" y="2715667"/>
            <a:ext cx="29576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1100"/>
              <a:buNone/>
              <a:defRPr sz="1467">
                <a:solidFill>
                  <a:schemeClr val="dk2"/>
                </a:solidFill>
              </a:defRPr>
            </a:lvl1pPr>
            <a:lvl2pPr lvl="1" algn="l">
              <a:lnSpc>
                <a:spcPct val="100000"/>
              </a:lnSpc>
              <a:spcBef>
                <a:spcPts val="0"/>
              </a:spcBef>
              <a:spcAft>
                <a:spcPts val="0"/>
              </a:spcAft>
              <a:buClr>
                <a:schemeClr val="dk2"/>
              </a:buClr>
              <a:buSzPts val="1100"/>
              <a:buNone/>
              <a:defRPr sz="1467">
                <a:solidFill>
                  <a:schemeClr val="dk2"/>
                </a:solidFill>
              </a:defRPr>
            </a:lvl2pPr>
            <a:lvl3pPr lvl="2" algn="l">
              <a:lnSpc>
                <a:spcPct val="100000"/>
              </a:lnSpc>
              <a:spcBef>
                <a:spcPts val="0"/>
              </a:spcBef>
              <a:spcAft>
                <a:spcPts val="0"/>
              </a:spcAft>
              <a:buClr>
                <a:schemeClr val="dk2"/>
              </a:buClr>
              <a:buSzPts val="1100"/>
              <a:buNone/>
              <a:defRPr sz="1467">
                <a:solidFill>
                  <a:schemeClr val="dk2"/>
                </a:solidFill>
              </a:defRPr>
            </a:lvl3pPr>
            <a:lvl4pPr lvl="3" algn="l">
              <a:lnSpc>
                <a:spcPct val="100000"/>
              </a:lnSpc>
              <a:spcBef>
                <a:spcPts val="0"/>
              </a:spcBef>
              <a:spcAft>
                <a:spcPts val="0"/>
              </a:spcAft>
              <a:buClr>
                <a:schemeClr val="dk2"/>
              </a:buClr>
              <a:buSzPts val="1100"/>
              <a:buNone/>
              <a:defRPr sz="1467">
                <a:solidFill>
                  <a:schemeClr val="dk2"/>
                </a:solidFill>
              </a:defRPr>
            </a:lvl4pPr>
            <a:lvl5pPr lvl="4" algn="l">
              <a:lnSpc>
                <a:spcPct val="100000"/>
              </a:lnSpc>
              <a:spcBef>
                <a:spcPts val="0"/>
              </a:spcBef>
              <a:spcAft>
                <a:spcPts val="0"/>
              </a:spcAft>
              <a:buClr>
                <a:schemeClr val="dk2"/>
              </a:buClr>
              <a:buSzPts val="1100"/>
              <a:buNone/>
              <a:defRPr sz="1467">
                <a:solidFill>
                  <a:schemeClr val="dk2"/>
                </a:solidFill>
              </a:defRPr>
            </a:lvl5pPr>
            <a:lvl6pPr lvl="5" algn="l">
              <a:lnSpc>
                <a:spcPct val="100000"/>
              </a:lnSpc>
              <a:spcBef>
                <a:spcPts val="0"/>
              </a:spcBef>
              <a:spcAft>
                <a:spcPts val="0"/>
              </a:spcAft>
              <a:buClr>
                <a:schemeClr val="dk2"/>
              </a:buClr>
              <a:buSzPts val="1100"/>
              <a:buNone/>
              <a:defRPr sz="1467">
                <a:solidFill>
                  <a:schemeClr val="dk2"/>
                </a:solidFill>
              </a:defRPr>
            </a:lvl6pPr>
            <a:lvl7pPr lvl="6" algn="l">
              <a:lnSpc>
                <a:spcPct val="100000"/>
              </a:lnSpc>
              <a:spcBef>
                <a:spcPts val="0"/>
              </a:spcBef>
              <a:spcAft>
                <a:spcPts val="0"/>
              </a:spcAft>
              <a:buClr>
                <a:schemeClr val="dk2"/>
              </a:buClr>
              <a:buSzPts val="1100"/>
              <a:buNone/>
              <a:defRPr sz="1467">
                <a:solidFill>
                  <a:schemeClr val="dk2"/>
                </a:solidFill>
              </a:defRPr>
            </a:lvl7pPr>
            <a:lvl8pPr lvl="7" algn="l">
              <a:lnSpc>
                <a:spcPct val="100000"/>
              </a:lnSpc>
              <a:spcBef>
                <a:spcPts val="0"/>
              </a:spcBef>
              <a:spcAft>
                <a:spcPts val="0"/>
              </a:spcAft>
              <a:buClr>
                <a:schemeClr val="dk2"/>
              </a:buClr>
              <a:buSzPts val="1100"/>
              <a:buNone/>
              <a:defRPr sz="1467">
                <a:solidFill>
                  <a:schemeClr val="dk2"/>
                </a:solidFill>
              </a:defRPr>
            </a:lvl8pPr>
            <a:lvl9pPr lvl="8" algn="l">
              <a:lnSpc>
                <a:spcPct val="100000"/>
              </a:lnSpc>
              <a:spcBef>
                <a:spcPts val="0"/>
              </a:spcBef>
              <a:spcAft>
                <a:spcPts val="0"/>
              </a:spcAft>
              <a:buClr>
                <a:schemeClr val="dk2"/>
              </a:buClr>
              <a:buSzPts val="1100"/>
              <a:buNone/>
              <a:defRPr sz="1467">
                <a:solidFill>
                  <a:schemeClr val="dk2"/>
                </a:solidFill>
              </a:defRPr>
            </a:lvl9pPr>
          </a:lstStyle>
          <a:p>
            <a:endParaRPr/>
          </a:p>
        </p:txBody>
      </p:sp>
      <p:sp>
        <p:nvSpPr>
          <p:cNvPr id="21" name="Google Shape;21;p16"/>
          <p:cNvSpPr txBox="1">
            <a:spLocks noGrp="1"/>
          </p:cNvSpPr>
          <p:nvPr>
            <p:ph type="ctrTitle" idx="5"/>
          </p:nvPr>
        </p:nvSpPr>
        <p:spPr>
          <a:xfrm>
            <a:off x="78784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2400">
                <a:solidFill>
                  <a:schemeClr val="dk2"/>
                </a:solidFill>
              </a:defRPr>
            </a:lvl1pPr>
            <a:lvl2pPr lvl="1" algn="l">
              <a:lnSpc>
                <a:spcPct val="100000"/>
              </a:lnSpc>
              <a:spcBef>
                <a:spcPts val="0"/>
              </a:spcBef>
              <a:spcAft>
                <a:spcPts val="0"/>
              </a:spcAft>
              <a:buClr>
                <a:schemeClr val="dk2"/>
              </a:buClr>
              <a:buSzPts val="1800"/>
              <a:buNone/>
              <a:defRPr sz="2400">
                <a:solidFill>
                  <a:schemeClr val="dk2"/>
                </a:solidFill>
              </a:defRPr>
            </a:lvl2pPr>
            <a:lvl3pPr lvl="2" algn="l">
              <a:lnSpc>
                <a:spcPct val="100000"/>
              </a:lnSpc>
              <a:spcBef>
                <a:spcPts val="0"/>
              </a:spcBef>
              <a:spcAft>
                <a:spcPts val="0"/>
              </a:spcAft>
              <a:buClr>
                <a:schemeClr val="dk2"/>
              </a:buClr>
              <a:buSzPts val="1800"/>
              <a:buNone/>
              <a:defRPr sz="2400">
                <a:solidFill>
                  <a:schemeClr val="dk2"/>
                </a:solidFill>
              </a:defRPr>
            </a:lvl3pPr>
            <a:lvl4pPr lvl="3" algn="l">
              <a:lnSpc>
                <a:spcPct val="100000"/>
              </a:lnSpc>
              <a:spcBef>
                <a:spcPts val="0"/>
              </a:spcBef>
              <a:spcAft>
                <a:spcPts val="0"/>
              </a:spcAft>
              <a:buClr>
                <a:schemeClr val="dk2"/>
              </a:buClr>
              <a:buSzPts val="1800"/>
              <a:buNone/>
              <a:defRPr sz="2400">
                <a:solidFill>
                  <a:schemeClr val="dk2"/>
                </a:solidFill>
              </a:defRPr>
            </a:lvl4pPr>
            <a:lvl5pPr lvl="4" algn="l">
              <a:lnSpc>
                <a:spcPct val="100000"/>
              </a:lnSpc>
              <a:spcBef>
                <a:spcPts val="0"/>
              </a:spcBef>
              <a:spcAft>
                <a:spcPts val="0"/>
              </a:spcAft>
              <a:buClr>
                <a:schemeClr val="dk2"/>
              </a:buClr>
              <a:buSzPts val="1800"/>
              <a:buNone/>
              <a:defRPr sz="2400">
                <a:solidFill>
                  <a:schemeClr val="dk2"/>
                </a:solidFill>
              </a:defRPr>
            </a:lvl5pPr>
            <a:lvl6pPr lvl="5" algn="l">
              <a:lnSpc>
                <a:spcPct val="100000"/>
              </a:lnSpc>
              <a:spcBef>
                <a:spcPts val="0"/>
              </a:spcBef>
              <a:spcAft>
                <a:spcPts val="0"/>
              </a:spcAft>
              <a:buClr>
                <a:schemeClr val="dk2"/>
              </a:buClr>
              <a:buSzPts val="1800"/>
              <a:buNone/>
              <a:defRPr sz="2400">
                <a:solidFill>
                  <a:schemeClr val="dk2"/>
                </a:solidFill>
              </a:defRPr>
            </a:lvl6pPr>
            <a:lvl7pPr lvl="6" algn="l">
              <a:lnSpc>
                <a:spcPct val="100000"/>
              </a:lnSpc>
              <a:spcBef>
                <a:spcPts val="0"/>
              </a:spcBef>
              <a:spcAft>
                <a:spcPts val="0"/>
              </a:spcAft>
              <a:buClr>
                <a:schemeClr val="dk2"/>
              </a:buClr>
              <a:buSzPts val="1800"/>
              <a:buNone/>
              <a:defRPr sz="2400">
                <a:solidFill>
                  <a:schemeClr val="dk2"/>
                </a:solidFill>
              </a:defRPr>
            </a:lvl7pPr>
            <a:lvl8pPr lvl="7" algn="l">
              <a:lnSpc>
                <a:spcPct val="100000"/>
              </a:lnSpc>
              <a:spcBef>
                <a:spcPts val="0"/>
              </a:spcBef>
              <a:spcAft>
                <a:spcPts val="0"/>
              </a:spcAft>
              <a:buClr>
                <a:schemeClr val="dk2"/>
              </a:buClr>
              <a:buSzPts val="1800"/>
              <a:buNone/>
              <a:defRPr sz="2400">
                <a:solidFill>
                  <a:schemeClr val="dk2"/>
                </a:solidFill>
              </a:defRPr>
            </a:lvl8pPr>
            <a:lvl9pPr lvl="8" algn="l">
              <a:lnSpc>
                <a:spcPct val="100000"/>
              </a:lnSpc>
              <a:spcBef>
                <a:spcPts val="0"/>
              </a:spcBef>
              <a:spcAft>
                <a:spcPts val="0"/>
              </a:spcAft>
              <a:buClr>
                <a:schemeClr val="dk2"/>
              </a:buClr>
              <a:buSzPts val="1800"/>
              <a:buNone/>
              <a:defRPr sz="2400">
                <a:solidFill>
                  <a:schemeClr val="dk2"/>
                </a:solidFill>
              </a:defRPr>
            </a:lvl9pPr>
          </a:lstStyle>
          <a:p>
            <a:endParaRPr/>
          </a:p>
        </p:txBody>
      </p:sp>
      <p:sp>
        <p:nvSpPr>
          <p:cNvPr id="22" name="Google Shape;22;p16"/>
          <p:cNvSpPr txBox="1">
            <a:spLocks noGrp="1"/>
          </p:cNvSpPr>
          <p:nvPr>
            <p:ph type="subTitle" idx="6"/>
          </p:nvPr>
        </p:nvSpPr>
        <p:spPr>
          <a:xfrm>
            <a:off x="8182000" y="4120633"/>
            <a:ext cx="29576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100"/>
              <a:buNone/>
              <a:defRPr sz="1467">
                <a:solidFill>
                  <a:schemeClr val="lt2"/>
                </a:solidFill>
              </a:defRPr>
            </a:lvl1pPr>
            <a:lvl2pPr lvl="1" algn="l">
              <a:lnSpc>
                <a:spcPct val="100000"/>
              </a:lnSpc>
              <a:spcBef>
                <a:spcPts val="0"/>
              </a:spcBef>
              <a:spcAft>
                <a:spcPts val="0"/>
              </a:spcAft>
              <a:buClr>
                <a:schemeClr val="lt2"/>
              </a:buClr>
              <a:buSzPts val="1100"/>
              <a:buNone/>
              <a:defRPr sz="1467">
                <a:solidFill>
                  <a:schemeClr val="lt2"/>
                </a:solidFill>
              </a:defRPr>
            </a:lvl2pPr>
            <a:lvl3pPr lvl="2" algn="l">
              <a:lnSpc>
                <a:spcPct val="100000"/>
              </a:lnSpc>
              <a:spcBef>
                <a:spcPts val="0"/>
              </a:spcBef>
              <a:spcAft>
                <a:spcPts val="0"/>
              </a:spcAft>
              <a:buClr>
                <a:schemeClr val="lt2"/>
              </a:buClr>
              <a:buSzPts val="1100"/>
              <a:buNone/>
              <a:defRPr sz="1467">
                <a:solidFill>
                  <a:schemeClr val="lt2"/>
                </a:solidFill>
              </a:defRPr>
            </a:lvl3pPr>
            <a:lvl4pPr lvl="3" algn="l">
              <a:lnSpc>
                <a:spcPct val="100000"/>
              </a:lnSpc>
              <a:spcBef>
                <a:spcPts val="0"/>
              </a:spcBef>
              <a:spcAft>
                <a:spcPts val="0"/>
              </a:spcAft>
              <a:buClr>
                <a:schemeClr val="lt2"/>
              </a:buClr>
              <a:buSzPts val="1100"/>
              <a:buNone/>
              <a:defRPr sz="1467">
                <a:solidFill>
                  <a:schemeClr val="lt2"/>
                </a:solidFill>
              </a:defRPr>
            </a:lvl4pPr>
            <a:lvl5pPr lvl="4" algn="l">
              <a:lnSpc>
                <a:spcPct val="100000"/>
              </a:lnSpc>
              <a:spcBef>
                <a:spcPts val="0"/>
              </a:spcBef>
              <a:spcAft>
                <a:spcPts val="0"/>
              </a:spcAft>
              <a:buClr>
                <a:schemeClr val="lt2"/>
              </a:buClr>
              <a:buSzPts val="1100"/>
              <a:buNone/>
              <a:defRPr sz="1467">
                <a:solidFill>
                  <a:schemeClr val="lt2"/>
                </a:solidFill>
              </a:defRPr>
            </a:lvl5pPr>
            <a:lvl6pPr lvl="5" algn="l">
              <a:lnSpc>
                <a:spcPct val="100000"/>
              </a:lnSpc>
              <a:spcBef>
                <a:spcPts val="0"/>
              </a:spcBef>
              <a:spcAft>
                <a:spcPts val="0"/>
              </a:spcAft>
              <a:buClr>
                <a:schemeClr val="lt2"/>
              </a:buClr>
              <a:buSzPts val="1100"/>
              <a:buNone/>
              <a:defRPr sz="1467">
                <a:solidFill>
                  <a:schemeClr val="lt2"/>
                </a:solidFill>
              </a:defRPr>
            </a:lvl6pPr>
            <a:lvl7pPr lvl="6" algn="l">
              <a:lnSpc>
                <a:spcPct val="100000"/>
              </a:lnSpc>
              <a:spcBef>
                <a:spcPts val="0"/>
              </a:spcBef>
              <a:spcAft>
                <a:spcPts val="0"/>
              </a:spcAft>
              <a:buClr>
                <a:schemeClr val="lt2"/>
              </a:buClr>
              <a:buSzPts val="1100"/>
              <a:buNone/>
              <a:defRPr sz="1467">
                <a:solidFill>
                  <a:schemeClr val="lt2"/>
                </a:solidFill>
              </a:defRPr>
            </a:lvl7pPr>
            <a:lvl8pPr lvl="7" algn="l">
              <a:lnSpc>
                <a:spcPct val="100000"/>
              </a:lnSpc>
              <a:spcBef>
                <a:spcPts val="0"/>
              </a:spcBef>
              <a:spcAft>
                <a:spcPts val="0"/>
              </a:spcAft>
              <a:buClr>
                <a:schemeClr val="lt2"/>
              </a:buClr>
              <a:buSzPts val="1100"/>
              <a:buNone/>
              <a:defRPr sz="1467">
                <a:solidFill>
                  <a:schemeClr val="lt2"/>
                </a:solidFill>
              </a:defRPr>
            </a:lvl8pPr>
            <a:lvl9pPr lvl="8" algn="l">
              <a:lnSpc>
                <a:spcPct val="100000"/>
              </a:lnSpc>
              <a:spcBef>
                <a:spcPts val="0"/>
              </a:spcBef>
              <a:spcAft>
                <a:spcPts val="0"/>
              </a:spcAft>
              <a:buClr>
                <a:schemeClr val="lt2"/>
              </a:buClr>
              <a:buSzPts val="1100"/>
              <a:buNone/>
              <a:defRPr sz="1467">
                <a:solidFill>
                  <a:schemeClr val="lt2"/>
                </a:solidFill>
              </a:defRPr>
            </a:lvl9pPr>
          </a:lstStyle>
          <a:p>
            <a:endParaRPr/>
          </a:p>
        </p:txBody>
      </p:sp>
    </p:spTree>
    <p:extLst>
      <p:ext uri="{BB962C8B-B14F-4D97-AF65-F5344CB8AC3E}">
        <p14:creationId xmlns:p14="http://schemas.microsoft.com/office/powerpoint/2010/main" val="1605261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555C2-C172-564E-C7AB-10CFE1D814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747017-A02A-CF8A-BA2E-A0FAA5457B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DD3FD5-2086-B204-3659-81DF2C24320C}"/>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42F38F17-41E2-D8B9-A26F-8836B2B524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7185F-9950-4C92-6B1D-0B2D92F7E131}"/>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4247947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BE5DA-F67C-833F-DE3D-E505AA9A54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546BE0-28F8-D1BB-BACD-84BA6EAC64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9B545E-9AD8-F864-28C6-2D136892AB56}"/>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B842D0C1-94EE-570F-E387-DFC453757A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9A1624-678E-28FE-00CA-0CFDAF666A0A}"/>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571985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B845C-5163-A907-2E52-9CD149F4E8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73BCEE-FB23-C5EF-79EE-A3B6367BD2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1FD5A0B-0302-B642-BBA3-5BA6ED5A7F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5D2FD0-9864-2640-7B57-2CE49E98BE8D}"/>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11E008A7-9008-8A94-C109-2509463601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2E2098-7F2C-BE21-59FF-A4500CFBD891}"/>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921751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68C43-F99E-E7F9-8BBC-72A336D2F9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707D09-DF21-0F16-5115-55469CBF40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A549BAC-6C44-1D00-0604-AEC7507B12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75D201-481F-CD53-0887-C430DB5F07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264BA2-1DF1-9530-ECDB-69EF393B38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B95C60-2920-257F-2FFB-D4E3154C3BC0}"/>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8" name="Footer Placeholder 7">
            <a:extLst>
              <a:ext uri="{FF2B5EF4-FFF2-40B4-BE49-F238E27FC236}">
                <a16:creationId xmlns:a16="http://schemas.microsoft.com/office/drawing/2014/main" id="{F605A7CC-406B-DACB-1EB7-77C3ACC833C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F2DC97-0A2B-DA35-42A1-CDDDA9626564}"/>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2815432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6888B-6D8F-5B38-9993-E50E76BB7D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212777-A932-D4A7-47C1-06DF4CFA0DA1}"/>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4" name="Footer Placeholder 3">
            <a:extLst>
              <a:ext uri="{FF2B5EF4-FFF2-40B4-BE49-F238E27FC236}">
                <a16:creationId xmlns:a16="http://schemas.microsoft.com/office/drawing/2014/main" id="{6B48813F-6CAE-D7B5-8846-E67A54082B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EB2D01-A1EF-9F87-C653-C3F945041184}"/>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486124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7D2DAD-4C85-B6B8-ACAF-6B9E61AFF7D0}"/>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3" name="Footer Placeholder 2">
            <a:extLst>
              <a:ext uri="{FF2B5EF4-FFF2-40B4-BE49-F238E27FC236}">
                <a16:creationId xmlns:a16="http://schemas.microsoft.com/office/drawing/2014/main" id="{4AA8023C-2ECB-6446-16F1-7C2ED23031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57AABB-8056-359F-116A-36E101F02306}"/>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256646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953E5-4F7D-E839-3910-C8E4950D2F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3FBB5E-2AC3-3386-A8F9-373655EFAC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80B94B-5F42-EF10-E83D-BC7A83D978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74350A-3769-0D06-09D8-CDEEDCC2B689}"/>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8E08DB43-1E6F-2479-33E6-49CB1B19D0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264E8A-C370-D1F5-AE84-8AB7B90AC873}"/>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613505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58229-F0CF-A5C0-F370-4C6181FADA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D9F678-3536-F8CE-5127-303FD2F261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8E4A1A-5032-EDB8-201C-2EF0681035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AF5169-65E6-8DE1-7B6B-F00CA5F59C18}"/>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7BC2AB28-BCAB-619F-489F-E584A03A12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E963C6-BA06-489F-CC3A-9A757479E752}"/>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699787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508E34-6432-B8CB-E483-F91E3B4A31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01908A-6F52-2249-5396-7AED75B543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FBD037-8046-64F4-9F96-47CAA09BE2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B109D0DA-D54E-78C5-E7EB-9D0BD15D7B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BA30E2-1F0B-5941-3D21-C051ED8179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490D15-286E-416F-97BD-BE07AE0F9B68}" type="slidenum">
              <a:rPr lang="en-US" smtClean="0"/>
              <a:t>‹#›</a:t>
            </a:fld>
            <a:endParaRPr lang="en-US"/>
          </a:p>
        </p:txBody>
      </p:sp>
    </p:spTree>
    <p:extLst>
      <p:ext uri="{BB962C8B-B14F-4D97-AF65-F5344CB8AC3E}">
        <p14:creationId xmlns:p14="http://schemas.microsoft.com/office/powerpoint/2010/main" val="2983249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7.pn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5.jpg"/><Relationship Id="rId11" Type="http://schemas.openxmlformats.org/officeDocument/2006/relationships/image" Target="../media/image41.svg"/><Relationship Id="rId5" Type="http://schemas.openxmlformats.org/officeDocument/2006/relationships/image" Target="../media/image36.png"/><Relationship Id="rId10" Type="http://schemas.openxmlformats.org/officeDocument/2006/relationships/image" Target="../media/image40.png"/><Relationship Id="rId4" Type="http://schemas.openxmlformats.org/officeDocument/2006/relationships/image" Target="../media/image38.svg"/><Relationship Id="rId9"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0.png"/><Relationship Id="rId7"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1.svg"/><Relationship Id="rId9"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52.jpg"/></Relationships>
</file>

<file path=ppt/slides/_rels/slide1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9.png"/><Relationship Id="rId7"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56.png"/><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9.png"/><Relationship Id="rId12" Type="http://schemas.openxmlformats.org/officeDocument/2006/relationships/image" Target="../media/image14.jpg"/><Relationship Id="rId2" Type="http://schemas.openxmlformats.org/officeDocument/2006/relationships/notesSlide" Target="../notesSlides/notesSlide2.xml"/><Relationship Id="rId16"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20.jpe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22.sv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C5637-020A-88DC-AA8F-7A1B0857A8B7}"/>
              </a:ext>
            </a:extLst>
          </p:cNvPr>
          <p:cNvSpPr>
            <a:spLocks noGrp="1"/>
          </p:cNvSpPr>
          <p:nvPr>
            <p:ph type="ctrTitle"/>
          </p:nvPr>
        </p:nvSpPr>
        <p:spPr/>
        <p:txBody>
          <a:bodyPr>
            <a:normAutofit fontScale="90000"/>
          </a:bodyPr>
          <a:lstStyle/>
          <a:p>
            <a:r>
              <a:rPr lang="en-US" dirty="0"/>
              <a:t>Automatic Dose Optimization for Radiotherapy</a:t>
            </a:r>
          </a:p>
        </p:txBody>
      </p:sp>
      <p:sp>
        <p:nvSpPr>
          <p:cNvPr id="3" name="Subtitle 2">
            <a:extLst>
              <a:ext uri="{FF2B5EF4-FFF2-40B4-BE49-F238E27FC236}">
                <a16:creationId xmlns:a16="http://schemas.microsoft.com/office/drawing/2014/main" id="{32A28CB8-4BA7-B7BB-FF12-EB570D7D465B}"/>
              </a:ext>
            </a:extLst>
          </p:cNvPr>
          <p:cNvSpPr>
            <a:spLocks noGrp="1"/>
          </p:cNvSpPr>
          <p:nvPr>
            <p:ph type="subTitle" idx="1"/>
          </p:nvPr>
        </p:nvSpPr>
        <p:spPr/>
        <p:txBody>
          <a:bodyPr>
            <a:normAutofit fontScale="92500" lnSpcReduction="10000"/>
          </a:bodyPr>
          <a:lstStyle/>
          <a:p>
            <a:r>
              <a:rPr lang="fr-FR" dirty="0"/>
              <a:t>Paul Dubois</a:t>
            </a:r>
          </a:p>
          <a:p>
            <a:endParaRPr lang="fr-FR" dirty="0"/>
          </a:p>
          <a:p>
            <a:pPr>
              <a:spcBef>
                <a:spcPts val="0"/>
              </a:spcBef>
            </a:pPr>
            <a:r>
              <a:rPr lang="fr-FR" dirty="0">
                <a:solidFill>
                  <a:schemeClr val="bg1">
                    <a:lumMod val="50000"/>
                  </a:schemeClr>
                </a:solidFill>
              </a:rPr>
              <a:t>TheraPanacea</a:t>
            </a:r>
          </a:p>
          <a:p>
            <a:pPr>
              <a:spcBef>
                <a:spcPts val="0"/>
              </a:spcBef>
            </a:pPr>
            <a:r>
              <a:rPr lang="fr-FR" dirty="0">
                <a:solidFill>
                  <a:schemeClr val="bg1">
                    <a:lumMod val="50000"/>
                  </a:schemeClr>
                </a:solidFill>
              </a:rPr>
              <a:t>MICS, CentraleSupélec</a:t>
            </a:r>
          </a:p>
          <a:p>
            <a:pPr>
              <a:spcBef>
                <a:spcPts val="0"/>
              </a:spcBef>
            </a:pPr>
            <a:r>
              <a:rPr lang="fr-FR" dirty="0">
                <a:solidFill>
                  <a:schemeClr val="bg1">
                    <a:lumMod val="50000"/>
                  </a:schemeClr>
                </a:solidFill>
              </a:rPr>
              <a:t>Institut du Cancer de Montpellier</a:t>
            </a:r>
          </a:p>
        </p:txBody>
      </p:sp>
    </p:spTree>
    <p:extLst>
      <p:ext uri="{BB962C8B-B14F-4D97-AF65-F5344CB8AC3E}">
        <p14:creationId xmlns:p14="http://schemas.microsoft.com/office/powerpoint/2010/main" val="3512007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70BB2428-18B9-CABE-D095-AA434B13BA43}"/>
              </a:ext>
            </a:extLst>
          </p:cNvPr>
          <p:cNvSpPr txBox="1"/>
          <p:nvPr/>
        </p:nvSpPr>
        <p:spPr>
          <a:xfrm>
            <a:off x="7204462" y="5100753"/>
            <a:ext cx="4987538" cy="830997"/>
          </a:xfrm>
          <a:prstGeom prst="rect">
            <a:avLst/>
          </a:prstGeom>
          <a:noFill/>
        </p:spPr>
        <p:txBody>
          <a:bodyPr wrap="square" rtlCol="0">
            <a:spAutoFit/>
          </a:bodyPr>
          <a:lstStyle/>
          <a:p>
            <a:r>
              <a:rPr lang="en-US" sz="2400" dirty="0"/>
              <a:t>-: Heavy medicine on all the body</a:t>
            </a:r>
          </a:p>
          <a:p>
            <a:r>
              <a:rPr lang="en-US" sz="2400" dirty="0"/>
              <a:t>+: Tumor does </a:t>
            </a:r>
            <a:r>
              <a:rPr lang="en-US" sz="2400" b="1" dirty="0"/>
              <a:t>not</a:t>
            </a:r>
            <a:r>
              <a:rPr lang="en-US" sz="2400" dirty="0"/>
              <a:t> need to be localized</a:t>
            </a:r>
          </a:p>
        </p:txBody>
      </p:sp>
      <p:cxnSp>
        <p:nvCxnSpPr>
          <p:cNvPr id="22" name="Straight Arrow Connector 21">
            <a:extLst>
              <a:ext uri="{FF2B5EF4-FFF2-40B4-BE49-F238E27FC236}">
                <a16:creationId xmlns:a16="http://schemas.microsoft.com/office/drawing/2014/main" id="{508B2545-2EA3-ED70-665F-73BFC77AC3AF}"/>
              </a:ext>
            </a:extLst>
          </p:cNvPr>
          <p:cNvCxnSpPr>
            <a:cxnSpLocks/>
            <a:endCxn id="6" idx="0"/>
          </p:cNvCxnSpPr>
          <p:nvPr/>
        </p:nvCxnSpPr>
        <p:spPr>
          <a:xfrm>
            <a:off x="8232270" y="599768"/>
            <a:ext cx="2467262" cy="739734"/>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4933391-B07C-6683-2EA1-F365BB44D81C}"/>
              </a:ext>
            </a:extLst>
          </p:cNvPr>
          <p:cNvCxnSpPr>
            <a:cxnSpLocks/>
            <a:endCxn id="5" idx="0"/>
          </p:cNvCxnSpPr>
          <p:nvPr/>
        </p:nvCxnSpPr>
        <p:spPr>
          <a:xfrm flipH="1">
            <a:off x="923216" y="599768"/>
            <a:ext cx="3036513" cy="714377"/>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A4B8309D-F404-C3E8-D676-DE2CE9AB4A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34570" y="1314145"/>
            <a:ext cx="671688" cy="671688"/>
          </a:xfrm>
          <a:prstGeom prst="rect">
            <a:avLst/>
          </a:prstGeom>
        </p:spPr>
      </p:pic>
      <p:pic>
        <p:nvPicPr>
          <p:cNvPr id="13" name="Picture 12" descr="A picture containing bandage, person, indoor, scissors&#10;&#10;Description automatically generated">
            <a:extLst>
              <a:ext uri="{FF2B5EF4-FFF2-40B4-BE49-F238E27FC236}">
                <a16:creationId xmlns:a16="http://schemas.microsoft.com/office/drawing/2014/main" id="{3482AE21-1B66-F7EF-8B73-C013FFC5F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4528" y="2300928"/>
            <a:ext cx="3757472" cy="2818104"/>
          </a:xfrm>
          <a:prstGeom prst="rect">
            <a:avLst/>
          </a:prstGeom>
        </p:spPr>
      </p:pic>
      <p:sp>
        <p:nvSpPr>
          <p:cNvPr id="29" name="TextBox 28">
            <a:extLst>
              <a:ext uri="{FF2B5EF4-FFF2-40B4-BE49-F238E27FC236}">
                <a16:creationId xmlns:a16="http://schemas.microsoft.com/office/drawing/2014/main" id="{C0DAA507-F22A-C494-9795-7B0734ABF85B}"/>
              </a:ext>
            </a:extLst>
          </p:cNvPr>
          <p:cNvSpPr txBox="1"/>
          <p:nvPr/>
        </p:nvSpPr>
        <p:spPr>
          <a:xfrm>
            <a:off x="56346" y="5117493"/>
            <a:ext cx="4170811" cy="830997"/>
          </a:xfrm>
          <a:prstGeom prst="rect">
            <a:avLst/>
          </a:prstGeom>
          <a:noFill/>
        </p:spPr>
        <p:txBody>
          <a:bodyPr wrap="square" rtlCol="0">
            <a:spAutoFit/>
          </a:bodyPr>
          <a:lstStyle/>
          <a:p>
            <a:r>
              <a:rPr lang="en-US" sz="2400" dirty="0"/>
              <a:t>+: Safe</a:t>
            </a:r>
          </a:p>
          <a:p>
            <a:r>
              <a:rPr lang="en-US" sz="2400" dirty="0"/>
              <a:t>-: Tumor needs to be localized</a:t>
            </a:r>
          </a:p>
        </p:txBody>
      </p:sp>
      <p:pic>
        <p:nvPicPr>
          <p:cNvPr id="11" name="Picture 10">
            <a:extLst>
              <a:ext uri="{FF2B5EF4-FFF2-40B4-BE49-F238E27FC236}">
                <a16:creationId xmlns:a16="http://schemas.microsoft.com/office/drawing/2014/main" id="{1F43F70A-FF0B-FF80-20FB-E08DF76E63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304168"/>
            <a:ext cx="4227157" cy="2818104"/>
          </a:xfrm>
          <a:prstGeom prst="rect">
            <a:avLst/>
          </a:prstGeom>
        </p:spPr>
      </p:pic>
      <p:pic>
        <p:nvPicPr>
          <p:cNvPr id="9" name="Graphic 8">
            <a:extLst>
              <a:ext uri="{FF2B5EF4-FFF2-40B4-BE49-F238E27FC236}">
                <a16:creationId xmlns:a16="http://schemas.microsoft.com/office/drawing/2014/main" id="{F63D88D2-CAE3-58A6-C5E2-CD72F6967D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98816" y="1356391"/>
            <a:ext cx="604085" cy="604085"/>
          </a:xfrm>
          <a:prstGeom prst="rect">
            <a:avLst/>
          </a:prstGeom>
        </p:spPr>
      </p:pic>
      <p:sp>
        <p:nvSpPr>
          <p:cNvPr id="5" name="TextBox 4">
            <a:extLst>
              <a:ext uri="{FF2B5EF4-FFF2-40B4-BE49-F238E27FC236}">
                <a16:creationId xmlns:a16="http://schemas.microsoft.com/office/drawing/2014/main" id="{A75E1E36-1CE3-4072-63F8-A4141AB84C07}"/>
              </a:ext>
            </a:extLst>
          </p:cNvPr>
          <p:cNvSpPr txBox="1"/>
          <p:nvPr/>
        </p:nvSpPr>
        <p:spPr>
          <a:xfrm>
            <a:off x="3900" y="1314145"/>
            <a:ext cx="1838632" cy="646331"/>
          </a:xfrm>
          <a:prstGeom prst="rect">
            <a:avLst/>
          </a:prstGeom>
          <a:noFill/>
        </p:spPr>
        <p:txBody>
          <a:bodyPr wrap="square" rtlCol="0">
            <a:spAutoFit/>
          </a:bodyPr>
          <a:lstStyle/>
          <a:p>
            <a:r>
              <a:rPr lang="en-US" sz="3600" dirty="0"/>
              <a:t>Surgery</a:t>
            </a:r>
            <a:endParaRPr lang="en-US" dirty="0"/>
          </a:p>
        </p:txBody>
      </p:sp>
      <p:sp>
        <p:nvSpPr>
          <p:cNvPr id="6" name="TextBox 5">
            <a:extLst>
              <a:ext uri="{FF2B5EF4-FFF2-40B4-BE49-F238E27FC236}">
                <a16:creationId xmlns:a16="http://schemas.microsoft.com/office/drawing/2014/main" id="{9A6AC0DC-A17E-74CC-522C-ECF44A6194C3}"/>
              </a:ext>
            </a:extLst>
          </p:cNvPr>
          <p:cNvSpPr txBox="1"/>
          <p:nvPr/>
        </p:nvSpPr>
        <p:spPr>
          <a:xfrm>
            <a:off x="9206258" y="1339502"/>
            <a:ext cx="2986548" cy="646331"/>
          </a:xfrm>
          <a:prstGeom prst="rect">
            <a:avLst/>
          </a:prstGeom>
          <a:noFill/>
        </p:spPr>
        <p:txBody>
          <a:bodyPr wrap="square" rtlCol="0">
            <a:spAutoFit/>
          </a:bodyPr>
          <a:lstStyle/>
          <a:p>
            <a:pPr algn="r"/>
            <a:r>
              <a:rPr lang="en-US" sz="3600" dirty="0"/>
              <a:t>Chemotherapy</a:t>
            </a:r>
            <a:endParaRPr lang="en-US" dirty="0"/>
          </a:p>
        </p:txBody>
      </p:sp>
      <p:sp>
        <p:nvSpPr>
          <p:cNvPr id="12" name="Rectangle 11">
            <a:extLst>
              <a:ext uri="{FF2B5EF4-FFF2-40B4-BE49-F238E27FC236}">
                <a16:creationId xmlns:a16="http://schemas.microsoft.com/office/drawing/2014/main" id="{C1A68EF9-366B-7143-1122-E3F72B271FE9}"/>
              </a:ext>
            </a:extLst>
          </p:cNvPr>
          <p:cNvSpPr/>
          <p:nvPr/>
        </p:nvSpPr>
        <p:spPr>
          <a:xfrm>
            <a:off x="0" y="0"/>
            <a:ext cx="12192000" cy="685799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9630991-F278-BEAD-C7E1-F6333D4AA982}"/>
              </a:ext>
            </a:extLst>
          </p:cNvPr>
          <p:cNvSpPr txBox="1"/>
          <p:nvPr/>
        </p:nvSpPr>
        <p:spPr>
          <a:xfrm>
            <a:off x="4382729" y="1467320"/>
            <a:ext cx="3426541" cy="646331"/>
          </a:xfrm>
          <a:prstGeom prst="rect">
            <a:avLst/>
          </a:prstGeom>
          <a:noFill/>
        </p:spPr>
        <p:txBody>
          <a:bodyPr wrap="square" rtlCol="0">
            <a:spAutoFit/>
          </a:bodyPr>
          <a:lstStyle/>
          <a:p>
            <a:pPr algn="ctr"/>
            <a:r>
              <a:rPr lang="en-US" sz="3600" dirty="0"/>
              <a:t>Radiotherapy</a:t>
            </a:r>
            <a:endParaRPr lang="en-US" dirty="0"/>
          </a:p>
        </p:txBody>
      </p:sp>
      <p:cxnSp>
        <p:nvCxnSpPr>
          <p:cNvPr id="21" name="Straight Arrow Connector 20">
            <a:extLst>
              <a:ext uri="{FF2B5EF4-FFF2-40B4-BE49-F238E27FC236}">
                <a16:creationId xmlns:a16="http://schemas.microsoft.com/office/drawing/2014/main" id="{5237D9AA-BC23-93B6-7D12-FEEF9A3E5BA6}"/>
              </a:ext>
            </a:extLst>
          </p:cNvPr>
          <p:cNvCxnSpPr>
            <a:cxnSpLocks/>
            <a:endCxn id="7" idx="0"/>
          </p:cNvCxnSpPr>
          <p:nvPr/>
        </p:nvCxnSpPr>
        <p:spPr>
          <a:xfrm>
            <a:off x="6095999" y="747772"/>
            <a:ext cx="1" cy="719548"/>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6" name="Picture 15" descr="Intensity-modulated radiation therapy (imrt): what is it, symptoms and  treatment | Top Doctors">
            <a:extLst>
              <a:ext uri="{FF2B5EF4-FFF2-40B4-BE49-F238E27FC236}">
                <a16:creationId xmlns:a16="http://schemas.microsoft.com/office/drawing/2014/main" id="{3156E593-E4D7-3B94-0E48-595B50A9E9C5}"/>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215640" y="2100795"/>
            <a:ext cx="5760720" cy="3830955"/>
          </a:xfrm>
          <a:prstGeom prst="rect">
            <a:avLst/>
          </a:prstGeom>
          <a:noFill/>
          <a:ln>
            <a:noFill/>
          </a:ln>
        </p:spPr>
      </p:pic>
      <p:sp>
        <p:nvSpPr>
          <p:cNvPr id="4" name="Title 3">
            <a:extLst>
              <a:ext uri="{FF2B5EF4-FFF2-40B4-BE49-F238E27FC236}">
                <a16:creationId xmlns:a16="http://schemas.microsoft.com/office/drawing/2014/main" id="{4C8AE96A-B9D7-CC4A-A44F-A812FEA4D021}"/>
              </a:ext>
            </a:extLst>
          </p:cNvPr>
          <p:cNvSpPr>
            <a:spLocks noGrp="1"/>
          </p:cNvSpPr>
          <p:nvPr>
            <p:ph type="title"/>
          </p:nvPr>
        </p:nvSpPr>
        <p:spPr>
          <a:xfrm>
            <a:off x="838200" y="-29496"/>
            <a:ext cx="10515600" cy="1024406"/>
          </a:xfrm>
        </p:spPr>
        <p:txBody>
          <a:bodyPr/>
          <a:lstStyle/>
          <a:p>
            <a:pPr algn="ctr"/>
            <a:r>
              <a:rPr lang="en-US" dirty="0"/>
              <a:t>Cancer treatments</a:t>
            </a:r>
          </a:p>
        </p:txBody>
      </p:sp>
      <p:pic>
        <p:nvPicPr>
          <p:cNvPr id="17" name="Graphic 16">
            <a:extLst>
              <a:ext uri="{FF2B5EF4-FFF2-40B4-BE49-F238E27FC236}">
                <a16:creationId xmlns:a16="http://schemas.microsoft.com/office/drawing/2014/main" id="{427AC21A-40AF-B9C6-998E-CEFCC1127FF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09400" y="1467320"/>
            <a:ext cx="702040" cy="702040"/>
          </a:xfrm>
          <a:prstGeom prst="rect">
            <a:avLst/>
          </a:prstGeom>
        </p:spPr>
      </p:pic>
      <p:pic>
        <p:nvPicPr>
          <p:cNvPr id="19" name="Graphic 18">
            <a:extLst>
              <a:ext uri="{FF2B5EF4-FFF2-40B4-BE49-F238E27FC236}">
                <a16:creationId xmlns:a16="http://schemas.microsoft.com/office/drawing/2014/main" id="{1C2D6FB0-DC05-6201-EE65-6C4696D8467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0800000">
            <a:off x="3880559" y="1467320"/>
            <a:ext cx="702040" cy="702040"/>
          </a:xfrm>
          <a:prstGeom prst="rect">
            <a:avLst/>
          </a:prstGeom>
        </p:spPr>
      </p:pic>
      <p:sp>
        <p:nvSpPr>
          <p:cNvPr id="20" name="TextBox 19">
            <a:extLst>
              <a:ext uri="{FF2B5EF4-FFF2-40B4-BE49-F238E27FC236}">
                <a16:creationId xmlns:a16="http://schemas.microsoft.com/office/drawing/2014/main" id="{5AFA761F-9111-B31F-6168-D19CE2C3E2F6}"/>
              </a:ext>
            </a:extLst>
          </p:cNvPr>
          <p:cNvSpPr txBox="1"/>
          <p:nvPr/>
        </p:nvSpPr>
        <p:spPr>
          <a:xfrm>
            <a:off x="3215639" y="5936583"/>
            <a:ext cx="5760720" cy="830997"/>
          </a:xfrm>
          <a:prstGeom prst="rect">
            <a:avLst/>
          </a:prstGeom>
          <a:noFill/>
        </p:spPr>
        <p:txBody>
          <a:bodyPr wrap="square" rtlCol="0">
            <a:spAutoFit/>
          </a:bodyPr>
          <a:lstStyle/>
          <a:p>
            <a:r>
              <a:rPr lang="en-US" sz="2400" dirty="0"/>
              <a:t>+: Relatively safe (most tissues are spared)</a:t>
            </a:r>
          </a:p>
          <a:p>
            <a:r>
              <a:rPr lang="en-US" sz="2400" dirty="0"/>
              <a:t>-: Tumor needs to be (relatively) localized</a:t>
            </a:r>
          </a:p>
        </p:txBody>
      </p:sp>
    </p:spTree>
    <p:extLst>
      <p:ext uri="{BB962C8B-B14F-4D97-AF65-F5344CB8AC3E}">
        <p14:creationId xmlns:p14="http://schemas.microsoft.com/office/powerpoint/2010/main" val="46333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741E1-7061-558C-3EA1-E1FA155B24FE}"/>
              </a:ext>
            </a:extLst>
          </p:cNvPr>
          <p:cNvSpPr>
            <a:spLocks noGrp="1"/>
          </p:cNvSpPr>
          <p:nvPr>
            <p:ph type="title"/>
          </p:nvPr>
        </p:nvSpPr>
        <p:spPr>
          <a:xfrm>
            <a:off x="838200" y="365125"/>
            <a:ext cx="5334000" cy="1325563"/>
          </a:xfrm>
        </p:spPr>
        <p:txBody>
          <a:bodyPr/>
          <a:lstStyle/>
          <a:p>
            <a:r>
              <a:rPr lang="en-US" dirty="0"/>
              <a:t>Waves are like…</a:t>
            </a:r>
          </a:p>
        </p:txBody>
      </p:sp>
      <p:sp>
        <p:nvSpPr>
          <p:cNvPr id="4" name="Title 1">
            <a:extLst>
              <a:ext uri="{FF2B5EF4-FFF2-40B4-BE49-F238E27FC236}">
                <a16:creationId xmlns:a16="http://schemas.microsoft.com/office/drawing/2014/main" id="{165992D5-731C-18E2-0F8C-69218EF7441D}"/>
              </a:ext>
            </a:extLst>
          </p:cNvPr>
          <p:cNvSpPr txBox="1">
            <a:spLocks/>
          </p:cNvSpPr>
          <p:nvPr/>
        </p:nvSpPr>
        <p:spPr>
          <a:xfrm>
            <a:off x="6096000" y="365124"/>
            <a:ext cx="517071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t>Poison!</a:t>
            </a:r>
          </a:p>
        </p:txBody>
      </p:sp>
      <p:pic>
        <p:nvPicPr>
          <p:cNvPr id="17" name="Content Placeholder 16">
            <a:extLst>
              <a:ext uri="{FF2B5EF4-FFF2-40B4-BE49-F238E27FC236}">
                <a16:creationId xmlns:a16="http://schemas.microsoft.com/office/drawing/2014/main" id="{2B67CBE6-0745-F67D-AD46-B0636638CA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0298" y="1825625"/>
            <a:ext cx="4017404" cy="4351338"/>
          </a:xfrm>
        </p:spPr>
      </p:pic>
      <p:pic>
        <p:nvPicPr>
          <p:cNvPr id="7" name="Content Placeholder 6" descr="A picture containing cup, coffee, indoor&#10;&#10;Description automatically generated">
            <a:extLst>
              <a:ext uri="{FF2B5EF4-FFF2-40B4-BE49-F238E27FC236}">
                <a16:creationId xmlns:a16="http://schemas.microsoft.com/office/drawing/2014/main" id="{D39D5EE4-9A8A-DFFF-5F57-2DBCD3FB44F4}"/>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9339137" y="1924554"/>
            <a:ext cx="1800476" cy="4153480"/>
          </a:xfrm>
        </p:spPr>
      </p:pic>
    </p:spTree>
    <p:extLst>
      <p:ext uri="{BB962C8B-B14F-4D97-AF65-F5344CB8AC3E}">
        <p14:creationId xmlns:p14="http://schemas.microsoft.com/office/powerpoint/2010/main" val="42680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115AF5C0-48FD-9495-1396-BC8D9E94C901}"/>
              </a:ext>
            </a:extLst>
          </p:cNvPr>
          <p:cNvCxnSpPr>
            <a:cxnSpLocks/>
          </p:cNvCxnSpPr>
          <p:nvPr/>
        </p:nvCxnSpPr>
        <p:spPr>
          <a:xfrm>
            <a:off x="3571240" y="4369816"/>
            <a:ext cx="7574643" cy="2360295"/>
          </a:xfrm>
          <a:prstGeom prst="line">
            <a:avLst/>
          </a:prstGeom>
          <a:ln w="16510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Content Placeholder 8">
            <a:extLst>
              <a:ext uri="{FF2B5EF4-FFF2-40B4-BE49-F238E27FC236}">
                <a16:creationId xmlns:a16="http://schemas.microsoft.com/office/drawing/2014/main" id="{6D7F70C0-405F-3744-5A2A-83B46089791C}"/>
              </a:ext>
            </a:extLst>
          </p:cNvPr>
          <p:cNvPicPr>
            <a:picLocks noGrp="1" noChangeAspect="1"/>
          </p:cNvPicPr>
          <p:nvPr>
            <p:ph sz="half"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1023256" y="1615871"/>
            <a:ext cx="4811486" cy="4811486"/>
          </a:xfrm>
        </p:spPr>
      </p:pic>
      <p:cxnSp>
        <p:nvCxnSpPr>
          <p:cNvPr id="47" name="Straight Connector 46">
            <a:extLst>
              <a:ext uri="{FF2B5EF4-FFF2-40B4-BE49-F238E27FC236}">
                <a16:creationId xmlns:a16="http://schemas.microsoft.com/office/drawing/2014/main" id="{10E0BA6E-32CE-1B44-9DBD-465F2649818E}"/>
              </a:ext>
            </a:extLst>
          </p:cNvPr>
          <p:cNvCxnSpPr>
            <a:cxnSpLocks/>
          </p:cNvCxnSpPr>
          <p:nvPr/>
        </p:nvCxnSpPr>
        <p:spPr>
          <a:xfrm>
            <a:off x="3627120" y="4392736"/>
            <a:ext cx="1932432" cy="601821"/>
          </a:xfrm>
          <a:prstGeom prst="line">
            <a:avLst/>
          </a:prstGeom>
          <a:ln w="165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F3741E1-7061-558C-3EA1-E1FA155B24FE}"/>
              </a:ext>
            </a:extLst>
          </p:cNvPr>
          <p:cNvSpPr>
            <a:spLocks noGrp="1"/>
          </p:cNvSpPr>
          <p:nvPr>
            <p:ph type="title"/>
          </p:nvPr>
        </p:nvSpPr>
        <p:spPr>
          <a:xfrm>
            <a:off x="838200" y="365125"/>
            <a:ext cx="10330544" cy="1325563"/>
          </a:xfrm>
        </p:spPr>
        <p:txBody>
          <a:bodyPr/>
          <a:lstStyle/>
          <a:p>
            <a:r>
              <a:rPr lang="en-US" dirty="0"/>
              <a:t>Targeting the tumor </a:t>
            </a:r>
          </a:p>
        </p:txBody>
      </p:sp>
      <p:cxnSp>
        <p:nvCxnSpPr>
          <p:cNvPr id="16" name="Straight Connector 15">
            <a:extLst>
              <a:ext uri="{FF2B5EF4-FFF2-40B4-BE49-F238E27FC236}">
                <a16:creationId xmlns:a16="http://schemas.microsoft.com/office/drawing/2014/main" id="{CD157EA6-4E46-49D0-537E-F7CB1A3A075F}"/>
              </a:ext>
            </a:extLst>
          </p:cNvPr>
          <p:cNvCxnSpPr>
            <a:cxnSpLocks/>
            <a:endCxn id="14" idx="3"/>
          </p:cNvCxnSpPr>
          <p:nvPr/>
        </p:nvCxnSpPr>
        <p:spPr>
          <a:xfrm>
            <a:off x="2737810" y="4007087"/>
            <a:ext cx="8430933" cy="14533"/>
          </a:xfrm>
          <a:prstGeom prst="line">
            <a:avLst/>
          </a:prstGeom>
          <a:ln w="2032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6C726FD-9B82-7C80-5EF3-21D2A2C4772B}"/>
              </a:ext>
            </a:extLst>
          </p:cNvPr>
          <p:cNvCxnSpPr>
            <a:cxnSpLocks/>
          </p:cNvCxnSpPr>
          <p:nvPr/>
        </p:nvCxnSpPr>
        <p:spPr>
          <a:xfrm flipV="1">
            <a:off x="3627120" y="1615871"/>
            <a:ext cx="7447280" cy="2051889"/>
          </a:xfrm>
          <a:prstGeom prst="line">
            <a:avLst/>
          </a:prstGeom>
          <a:ln w="1968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054D86F-281F-9B57-FC96-63E550C5055D}"/>
              </a:ext>
            </a:extLst>
          </p:cNvPr>
          <p:cNvCxnSpPr>
            <a:cxnSpLocks/>
          </p:cNvCxnSpPr>
          <p:nvPr/>
        </p:nvCxnSpPr>
        <p:spPr>
          <a:xfrm flipV="1">
            <a:off x="3627119" y="3090090"/>
            <a:ext cx="2046094" cy="577670"/>
          </a:xfrm>
          <a:prstGeom prst="line">
            <a:avLst/>
          </a:prstGeom>
          <a:ln w="19685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Graphic 33">
            <a:extLst>
              <a:ext uri="{FF2B5EF4-FFF2-40B4-BE49-F238E27FC236}">
                <a16:creationId xmlns:a16="http://schemas.microsoft.com/office/drawing/2014/main" id="{D19231AB-CD18-DC78-FC8F-9B77DB516D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5268297" y="2693298"/>
            <a:ext cx="2653289" cy="2674686"/>
          </a:xfrm>
          <a:prstGeom prst="rect">
            <a:avLst/>
          </a:prstGeom>
        </p:spPr>
      </p:pic>
      <p:pic>
        <p:nvPicPr>
          <p:cNvPr id="14" name="Content Placeholder 13">
            <a:extLst>
              <a:ext uri="{FF2B5EF4-FFF2-40B4-BE49-F238E27FC236}">
                <a16:creationId xmlns:a16="http://schemas.microsoft.com/office/drawing/2014/main" id="{5377DC3A-FD81-3213-7D3E-24242CE0765B}"/>
              </a:ext>
            </a:extLst>
          </p:cNvPr>
          <p:cNvPicPr>
            <a:picLocks noGrp="1" noChangeAspect="1"/>
          </p:cNvPicPr>
          <p:nvPr>
            <p:ph sz="half" idx="2"/>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46568" y="1247940"/>
            <a:ext cx="3922175" cy="5547359"/>
          </a:xfrm>
        </p:spPr>
      </p:pic>
      <p:pic>
        <p:nvPicPr>
          <p:cNvPr id="6" name="Graphic 5">
            <a:extLst>
              <a:ext uri="{FF2B5EF4-FFF2-40B4-BE49-F238E27FC236}">
                <a16:creationId xmlns:a16="http://schemas.microsoft.com/office/drawing/2014/main" id="{D15527E1-443B-3BEE-A135-7B0B7A03E5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08685" y="3740474"/>
            <a:ext cx="445505" cy="416560"/>
          </a:xfrm>
          <a:prstGeom prst="rect">
            <a:avLst/>
          </a:prstGeom>
        </p:spPr>
      </p:pic>
    </p:spTree>
    <p:extLst>
      <p:ext uri="{BB962C8B-B14F-4D97-AF65-F5344CB8AC3E}">
        <p14:creationId xmlns:p14="http://schemas.microsoft.com/office/powerpoint/2010/main" val="48406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6"/>
                                        </p:tgtEl>
                                      </p:cBhvr>
                                    </p:animEffect>
                                    <p:set>
                                      <p:cBhvr>
                                        <p:cTn id="24" dur="1" fill="hold">
                                          <p:stCondLst>
                                            <p:cond delay="499"/>
                                          </p:stCondLst>
                                        </p:cTn>
                                        <p:tgtEl>
                                          <p:spTgt spid="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par>
                          <p:cTn id="38" fill="hold">
                            <p:stCondLst>
                              <p:cond delay="500"/>
                            </p:stCondLst>
                            <p:childTnLst>
                              <p:par>
                                <p:cTn id="39" presetID="10" presetClass="exit" presetSubtype="0" fill="hold" nodeType="afterEffect">
                                  <p:stCondLst>
                                    <p:cond delay="0"/>
                                  </p:stCondLst>
                                  <p:childTnLst>
                                    <p:animEffect transition="out" filter="fade">
                                      <p:cBhvr>
                                        <p:cTn id="40" dur="500"/>
                                        <p:tgtEl>
                                          <p:spTgt spid="21"/>
                                        </p:tgtEl>
                                      </p:cBhvr>
                                    </p:animEffect>
                                    <p:set>
                                      <p:cBhvr>
                                        <p:cTn id="41" dur="1" fill="hold">
                                          <p:stCondLst>
                                            <p:cond delay="499"/>
                                          </p:stCondLst>
                                        </p:cTn>
                                        <p:tgtEl>
                                          <p:spTgt spid="21"/>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26"/>
                                        </p:tgtEl>
                                      </p:cBhvr>
                                    </p:animEffect>
                                    <p:set>
                                      <p:cBhvr>
                                        <p:cTn id="44" dur="1" fill="hold">
                                          <p:stCondLst>
                                            <p:cond delay="499"/>
                                          </p:stCondLst>
                                        </p:cTn>
                                        <p:tgtEl>
                                          <p:spTgt spid="2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6"/>
                                        </p:tgtEl>
                                      </p:cBhvr>
                                    </p:animEffect>
                                    <p:set>
                                      <p:cBhvr>
                                        <p:cTn id="4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88DEC-63BB-32C2-93E9-B749856B7873}"/>
              </a:ext>
            </a:extLst>
          </p:cNvPr>
          <p:cNvSpPr>
            <a:spLocks noGrp="1"/>
          </p:cNvSpPr>
          <p:nvPr>
            <p:ph type="title"/>
          </p:nvPr>
        </p:nvSpPr>
        <p:spPr/>
        <p:txBody>
          <a:bodyPr/>
          <a:lstStyle/>
          <a:p>
            <a:r>
              <a:rPr lang="en-US" dirty="0"/>
              <a:t>Multi-Leaf Collimator</a:t>
            </a:r>
          </a:p>
        </p:txBody>
      </p:sp>
      <p:pic>
        <p:nvPicPr>
          <p:cNvPr id="4" name="Picture 3" descr="A picture containing text, yellow&#10;&#10;Description automatically generated">
            <a:extLst>
              <a:ext uri="{FF2B5EF4-FFF2-40B4-BE49-F238E27FC236}">
                <a16:creationId xmlns:a16="http://schemas.microsoft.com/office/drawing/2014/main" id="{F105BECB-150D-ADB1-26BD-5626E5F1EB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1950" y="2959753"/>
            <a:ext cx="2752725" cy="2428875"/>
          </a:xfrm>
          <a:prstGeom prst="rect">
            <a:avLst/>
          </a:prstGeom>
        </p:spPr>
      </p:pic>
      <p:pic>
        <p:nvPicPr>
          <p:cNvPr id="6" name="Picture 5" descr="A picture containing indoor, linear accelerator, device, miller&#10;&#10;Description automatically generated">
            <a:extLst>
              <a:ext uri="{FF2B5EF4-FFF2-40B4-BE49-F238E27FC236}">
                <a16:creationId xmlns:a16="http://schemas.microsoft.com/office/drawing/2014/main" id="{42A4C165-6F5A-3C69-1D4F-890EDF7D13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690688"/>
            <a:ext cx="6031992" cy="4572000"/>
          </a:xfrm>
          <a:prstGeom prst="rect">
            <a:avLst/>
          </a:prstGeom>
        </p:spPr>
      </p:pic>
      <p:cxnSp>
        <p:nvCxnSpPr>
          <p:cNvPr id="7" name="Straight Arrow Connector 6">
            <a:extLst>
              <a:ext uri="{FF2B5EF4-FFF2-40B4-BE49-F238E27FC236}">
                <a16:creationId xmlns:a16="http://schemas.microsoft.com/office/drawing/2014/main" id="{933034AA-40F0-80B8-5264-7C920D57605D}"/>
              </a:ext>
            </a:extLst>
          </p:cNvPr>
          <p:cNvCxnSpPr>
            <a:cxnSpLocks/>
          </p:cNvCxnSpPr>
          <p:nvPr/>
        </p:nvCxnSpPr>
        <p:spPr>
          <a:xfrm>
            <a:off x="1752600" y="2124075"/>
            <a:ext cx="1581150" cy="22860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D379B8F3-057B-717F-D90B-2651FDF405C7}"/>
              </a:ext>
            </a:extLst>
          </p:cNvPr>
          <p:cNvSpPr/>
          <p:nvPr/>
        </p:nvSpPr>
        <p:spPr>
          <a:xfrm rot="19998805">
            <a:off x="2295525" y="3062288"/>
            <a:ext cx="819150" cy="40957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B7C8C33D-8D63-EA28-6BE1-595CD6FEC994}"/>
              </a:ext>
            </a:extLst>
          </p:cNvPr>
          <p:cNvSpPr/>
          <p:nvPr/>
        </p:nvSpPr>
        <p:spPr>
          <a:xfrm>
            <a:off x="3044825" y="2276400"/>
            <a:ext cx="5937250" cy="866849"/>
          </a:xfrm>
          <a:custGeom>
            <a:avLst/>
            <a:gdLst>
              <a:gd name="connsiteX0" fmla="*/ 0 w 5915025"/>
              <a:gd name="connsiteY0" fmla="*/ 790649 h 828749"/>
              <a:gd name="connsiteX1" fmla="*/ 3514725 w 5915025"/>
              <a:gd name="connsiteY1" fmla="*/ 74 h 828749"/>
              <a:gd name="connsiteX2" fmla="*/ 5915025 w 5915025"/>
              <a:gd name="connsiteY2" fmla="*/ 828749 h 828749"/>
            </a:gdLst>
            <a:ahLst/>
            <a:cxnLst>
              <a:cxn ang="0">
                <a:pos x="connsiteX0" y="connsiteY0"/>
              </a:cxn>
              <a:cxn ang="0">
                <a:pos x="connsiteX1" y="connsiteY1"/>
              </a:cxn>
              <a:cxn ang="0">
                <a:pos x="connsiteX2" y="connsiteY2"/>
              </a:cxn>
            </a:cxnLst>
            <a:rect l="l" t="t" r="r" b="b"/>
            <a:pathLst>
              <a:path w="5915025" h="828749">
                <a:moveTo>
                  <a:pt x="0" y="790649"/>
                </a:moveTo>
                <a:cubicBezTo>
                  <a:pt x="1264444" y="392186"/>
                  <a:pt x="2528888" y="-6276"/>
                  <a:pt x="3514725" y="74"/>
                </a:cubicBezTo>
                <a:cubicBezTo>
                  <a:pt x="4500562" y="6424"/>
                  <a:pt x="5207793" y="417586"/>
                  <a:pt x="5915025" y="828749"/>
                </a:cubicBezTo>
              </a:path>
            </a:pathLst>
          </a:custGeom>
          <a:noFill/>
          <a:ln w="762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719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9C7B3-943C-FFE5-24A3-00A4127F79E4}"/>
              </a:ext>
            </a:extLst>
          </p:cNvPr>
          <p:cNvSpPr>
            <a:spLocks noGrp="1"/>
          </p:cNvSpPr>
          <p:nvPr>
            <p:ph type="title"/>
          </p:nvPr>
        </p:nvSpPr>
        <p:spPr/>
        <p:txBody>
          <a:bodyPr/>
          <a:lstStyle/>
          <a:p>
            <a:r>
              <a:rPr lang="en-US" dirty="0"/>
              <a:t>Dose Spread</a:t>
            </a:r>
          </a:p>
        </p:txBody>
      </p:sp>
      <p:pic>
        <p:nvPicPr>
          <p:cNvPr id="5" name="Content Placeholder 4" descr="A picture containing light&#10;&#10;Description automatically generated">
            <a:extLst>
              <a:ext uri="{FF2B5EF4-FFF2-40B4-BE49-F238E27FC236}">
                <a16:creationId xmlns:a16="http://schemas.microsoft.com/office/drawing/2014/main" id="{A51FA781-2CF6-4E77-9819-0E01407DCAF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614" b="14338"/>
          <a:stretch/>
        </p:blipFill>
        <p:spPr>
          <a:xfrm>
            <a:off x="828675" y="1690688"/>
            <a:ext cx="7296150" cy="4652945"/>
          </a:xfrm>
        </p:spPr>
      </p:pic>
      <p:pic>
        <p:nvPicPr>
          <p:cNvPr id="7" name="Picture 6" descr="Background pattern&#10;&#10;Description automatically generated">
            <a:extLst>
              <a:ext uri="{FF2B5EF4-FFF2-40B4-BE49-F238E27FC236}">
                <a16:creationId xmlns:a16="http://schemas.microsoft.com/office/drawing/2014/main" id="{FA65F3C8-7B5F-67C4-EEC3-A1F286787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7300912" y="3917148"/>
            <a:ext cx="2857500" cy="200025"/>
          </a:xfrm>
          <a:prstGeom prst="rect">
            <a:avLst/>
          </a:prstGeom>
        </p:spPr>
      </p:pic>
      <p:sp>
        <p:nvSpPr>
          <p:cNvPr id="8" name="TextBox 7">
            <a:extLst>
              <a:ext uri="{FF2B5EF4-FFF2-40B4-BE49-F238E27FC236}">
                <a16:creationId xmlns:a16="http://schemas.microsoft.com/office/drawing/2014/main" id="{54A8D253-D373-C233-AD82-99FE931ACA77}"/>
              </a:ext>
            </a:extLst>
          </p:cNvPr>
          <p:cNvSpPr txBox="1"/>
          <p:nvPr/>
        </p:nvSpPr>
        <p:spPr>
          <a:xfrm>
            <a:off x="8829675" y="2403744"/>
            <a:ext cx="718274" cy="369332"/>
          </a:xfrm>
          <a:prstGeom prst="rect">
            <a:avLst/>
          </a:prstGeom>
          <a:noFill/>
        </p:spPr>
        <p:txBody>
          <a:bodyPr wrap="none" rtlCol="0">
            <a:spAutoFit/>
          </a:bodyPr>
          <a:lstStyle/>
          <a:p>
            <a:r>
              <a:rPr lang="en-US" dirty="0"/>
              <a:t>80 </a:t>
            </a:r>
            <a:r>
              <a:rPr lang="en-US" dirty="0" err="1"/>
              <a:t>Gy</a:t>
            </a:r>
            <a:endParaRPr lang="en-US" dirty="0"/>
          </a:p>
        </p:txBody>
      </p:sp>
      <p:sp>
        <p:nvSpPr>
          <p:cNvPr id="9" name="TextBox 8">
            <a:extLst>
              <a:ext uri="{FF2B5EF4-FFF2-40B4-BE49-F238E27FC236}">
                <a16:creationId xmlns:a16="http://schemas.microsoft.com/office/drawing/2014/main" id="{AF27B0A2-A024-4B8D-407B-CF4DADB73FE8}"/>
              </a:ext>
            </a:extLst>
          </p:cNvPr>
          <p:cNvSpPr txBox="1"/>
          <p:nvPr/>
        </p:nvSpPr>
        <p:spPr>
          <a:xfrm>
            <a:off x="8829675" y="5261245"/>
            <a:ext cx="601255" cy="369332"/>
          </a:xfrm>
          <a:prstGeom prst="rect">
            <a:avLst/>
          </a:prstGeom>
          <a:noFill/>
        </p:spPr>
        <p:txBody>
          <a:bodyPr wrap="none" rtlCol="0">
            <a:spAutoFit/>
          </a:bodyPr>
          <a:lstStyle/>
          <a:p>
            <a:r>
              <a:rPr lang="en-US" dirty="0"/>
              <a:t>0 </a:t>
            </a:r>
            <a:r>
              <a:rPr lang="en-US" dirty="0" err="1"/>
              <a:t>Gy</a:t>
            </a:r>
            <a:endParaRPr lang="en-US" dirty="0"/>
          </a:p>
        </p:txBody>
      </p:sp>
      <p:sp>
        <p:nvSpPr>
          <p:cNvPr id="10" name="TextBox 9">
            <a:extLst>
              <a:ext uri="{FF2B5EF4-FFF2-40B4-BE49-F238E27FC236}">
                <a16:creationId xmlns:a16="http://schemas.microsoft.com/office/drawing/2014/main" id="{2D70EBA5-2CD6-5B28-C520-2376D94A0D5E}"/>
              </a:ext>
            </a:extLst>
          </p:cNvPr>
          <p:cNvSpPr txBox="1"/>
          <p:nvPr/>
        </p:nvSpPr>
        <p:spPr>
          <a:xfrm>
            <a:off x="9549652" y="2403744"/>
            <a:ext cx="1284326" cy="369332"/>
          </a:xfrm>
          <a:prstGeom prst="rect">
            <a:avLst/>
          </a:prstGeom>
          <a:noFill/>
        </p:spPr>
        <p:txBody>
          <a:bodyPr wrap="none" rtlCol="0">
            <a:spAutoFit/>
          </a:bodyPr>
          <a:lstStyle/>
          <a:p>
            <a:r>
              <a:rPr lang="en-US" i="1" dirty="0"/>
              <a:t>“high dose”</a:t>
            </a:r>
          </a:p>
        </p:txBody>
      </p:sp>
      <p:sp>
        <p:nvSpPr>
          <p:cNvPr id="11" name="TextBox 10">
            <a:extLst>
              <a:ext uri="{FF2B5EF4-FFF2-40B4-BE49-F238E27FC236}">
                <a16:creationId xmlns:a16="http://schemas.microsoft.com/office/drawing/2014/main" id="{4889B537-DC34-B2B1-BA0D-A84A8F6C5B9E}"/>
              </a:ext>
            </a:extLst>
          </p:cNvPr>
          <p:cNvSpPr txBox="1"/>
          <p:nvPr/>
        </p:nvSpPr>
        <p:spPr>
          <a:xfrm>
            <a:off x="9630956" y="5261245"/>
            <a:ext cx="1203022" cy="369332"/>
          </a:xfrm>
          <a:prstGeom prst="rect">
            <a:avLst/>
          </a:prstGeom>
          <a:noFill/>
        </p:spPr>
        <p:txBody>
          <a:bodyPr wrap="none" rtlCol="0">
            <a:spAutoFit/>
          </a:bodyPr>
          <a:lstStyle/>
          <a:p>
            <a:r>
              <a:rPr lang="en-US" i="1" dirty="0"/>
              <a:t>“low dose”</a:t>
            </a:r>
          </a:p>
        </p:txBody>
      </p:sp>
    </p:spTree>
    <p:extLst>
      <p:ext uri="{BB962C8B-B14F-4D97-AF65-F5344CB8AC3E}">
        <p14:creationId xmlns:p14="http://schemas.microsoft.com/office/powerpoint/2010/main" val="2817841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p:txBody>
          <a:bodyPr/>
          <a:lstStyle/>
          <a:p>
            <a:r>
              <a:rPr lang="en-US" dirty="0"/>
              <a:t>Spreading rays</a:t>
            </a:r>
          </a:p>
        </p:txBody>
      </p:sp>
      <p:pic>
        <p:nvPicPr>
          <p:cNvPr id="5" name="Content Placeholder 4">
            <a:extLst>
              <a:ext uri="{FF2B5EF4-FFF2-40B4-BE49-F238E27FC236}">
                <a16:creationId xmlns:a16="http://schemas.microsoft.com/office/drawing/2014/main" id="{C1F6933A-C841-4F91-AC32-9AEC69E39A20}"/>
              </a:ext>
            </a:extLst>
          </p:cNvPr>
          <p:cNvPicPr>
            <a:picLocks noGrp="1" noChangeAspect="1"/>
          </p:cNvPicPr>
          <p:nvPr>
            <p:ph idx="1"/>
          </p:nvPr>
        </p:nvPicPr>
        <p:blipFill>
          <a:blip r:embed="rId3"/>
          <a:stretch>
            <a:fillRect/>
          </a:stretch>
        </p:blipFill>
        <p:spPr>
          <a:xfrm>
            <a:off x="4266754" y="3429000"/>
            <a:ext cx="3658491" cy="1914525"/>
          </a:xfrm>
        </p:spPr>
      </p:pic>
      <p:cxnSp>
        <p:nvCxnSpPr>
          <p:cNvPr id="7" name="Straight Arrow Connector 6">
            <a:extLst>
              <a:ext uri="{FF2B5EF4-FFF2-40B4-BE49-F238E27FC236}">
                <a16:creationId xmlns:a16="http://schemas.microsoft.com/office/drawing/2014/main" id="{F3F5A9AD-11A6-B4DD-850D-CAD6CCB852FB}"/>
              </a:ext>
            </a:extLst>
          </p:cNvPr>
          <p:cNvCxnSpPr/>
          <p:nvPr/>
        </p:nvCxnSpPr>
        <p:spPr>
          <a:xfrm>
            <a:off x="6115050" y="1895475"/>
            <a:ext cx="0" cy="131445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B0FD8E2-E522-EC16-8C54-13646BE6C442}"/>
              </a:ext>
            </a:extLst>
          </p:cNvPr>
          <p:cNvCxnSpPr>
            <a:cxnSpLocks/>
          </p:cNvCxnSpPr>
          <p:nvPr/>
        </p:nvCxnSpPr>
        <p:spPr>
          <a:xfrm>
            <a:off x="3038029"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6E604C5-B200-F58D-9A4B-969286D520D1}"/>
              </a:ext>
            </a:extLst>
          </p:cNvPr>
          <p:cNvCxnSpPr>
            <a:cxnSpLocks/>
          </p:cNvCxnSpPr>
          <p:nvPr/>
        </p:nvCxnSpPr>
        <p:spPr>
          <a:xfrm flipH="1">
            <a:off x="8115745"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CA46779-DF74-B3D6-F007-42BE36F3E12C}"/>
              </a:ext>
            </a:extLst>
          </p:cNvPr>
          <p:cNvCxnSpPr>
            <a:cxnSpLocks/>
          </p:cNvCxnSpPr>
          <p:nvPr/>
        </p:nvCxnSpPr>
        <p:spPr>
          <a:xfrm flipV="1">
            <a:off x="3038029"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3A2D3EC-F23C-AA7B-4AE4-BB34B2F0F8E4}"/>
              </a:ext>
            </a:extLst>
          </p:cNvPr>
          <p:cNvCxnSpPr>
            <a:cxnSpLocks/>
          </p:cNvCxnSpPr>
          <p:nvPr/>
        </p:nvCxnSpPr>
        <p:spPr>
          <a:xfrm flipH="1" flipV="1">
            <a:off x="8115745"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0C90852-04F2-117D-5DFA-C69ADA763E35}"/>
              </a:ext>
            </a:extLst>
          </p:cNvPr>
          <p:cNvCxnSpPr>
            <a:cxnSpLocks/>
          </p:cNvCxnSpPr>
          <p:nvPr/>
        </p:nvCxnSpPr>
        <p:spPr>
          <a:xfrm flipH="1" flipV="1">
            <a:off x="6696075"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34DF4F3-841E-8D57-7683-E780F59ABDBF}"/>
              </a:ext>
            </a:extLst>
          </p:cNvPr>
          <p:cNvCxnSpPr>
            <a:cxnSpLocks/>
          </p:cNvCxnSpPr>
          <p:nvPr/>
        </p:nvCxnSpPr>
        <p:spPr>
          <a:xfrm flipV="1">
            <a:off x="5043264"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06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9C4BB-5FD9-25F7-5D74-D1DE2FEC03C1}"/>
              </a:ext>
            </a:extLst>
          </p:cNvPr>
          <p:cNvSpPr>
            <a:spLocks noGrp="1"/>
          </p:cNvSpPr>
          <p:nvPr>
            <p:ph type="title"/>
          </p:nvPr>
        </p:nvSpPr>
        <p:spPr/>
        <p:txBody>
          <a:bodyPr/>
          <a:lstStyle/>
          <a:p>
            <a:pPr algn="ctr"/>
            <a:r>
              <a:rPr lang="en-US" dirty="0"/>
              <a:t>Problem statement</a:t>
            </a:r>
          </a:p>
        </p:txBody>
      </p:sp>
      <p:grpSp>
        <p:nvGrpSpPr>
          <p:cNvPr id="4" name="Group 3">
            <a:extLst>
              <a:ext uri="{FF2B5EF4-FFF2-40B4-BE49-F238E27FC236}">
                <a16:creationId xmlns:a16="http://schemas.microsoft.com/office/drawing/2014/main" id="{B407B3DE-C225-73F3-A58E-4EE9D00B285C}"/>
              </a:ext>
            </a:extLst>
          </p:cNvPr>
          <p:cNvGrpSpPr/>
          <p:nvPr/>
        </p:nvGrpSpPr>
        <p:grpSpPr>
          <a:xfrm>
            <a:off x="3830161" y="1690688"/>
            <a:ext cx="4531678" cy="4386982"/>
            <a:chOff x="0" y="1325563"/>
            <a:chExt cx="4531678" cy="4386982"/>
          </a:xfrm>
        </p:grpSpPr>
        <p:pic>
          <p:nvPicPr>
            <p:cNvPr id="3" name="Picture 2" descr="Table&#10;&#10;Description automatically generated">
              <a:extLst>
                <a:ext uri="{FF2B5EF4-FFF2-40B4-BE49-F238E27FC236}">
                  <a16:creationId xmlns:a16="http://schemas.microsoft.com/office/drawing/2014/main" id="{49C0DBD5-43E8-6C31-4144-D69E0CFF402F}"/>
                </a:ext>
              </a:extLst>
            </p:cNvPr>
            <p:cNvPicPr>
              <a:picLocks noChangeAspect="1"/>
            </p:cNvPicPr>
            <p:nvPr/>
          </p:nvPicPr>
          <p:blipFill>
            <a:blip r:embed="rId2"/>
            <a:stretch>
              <a:fillRect/>
            </a:stretch>
          </p:blipFill>
          <p:spPr>
            <a:xfrm>
              <a:off x="0" y="1325563"/>
              <a:ext cx="4531678" cy="4017650"/>
            </a:xfrm>
            <a:prstGeom prst="rect">
              <a:avLst/>
            </a:prstGeom>
          </p:spPr>
        </p:pic>
        <p:sp>
          <p:nvSpPr>
            <p:cNvPr id="6" name="TextBox 5">
              <a:extLst>
                <a:ext uri="{FF2B5EF4-FFF2-40B4-BE49-F238E27FC236}">
                  <a16:creationId xmlns:a16="http://schemas.microsoft.com/office/drawing/2014/main" id="{FBA481F2-1C78-1235-24CB-44DC8FC5015F}"/>
                </a:ext>
              </a:extLst>
            </p:cNvPr>
            <p:cNvSpPr txBox="1"/>
            <p:nvPr/>
          </p:nvSpPr>
          <p:spPr>
            <a:xfrm>
              <a:off x="1302209" y="5343213"/>
              <a:ext cx="1927259" cy="369332"/>
            </a:xfrm>
            <a:prstGeom prst="rect">
              <a:avLst/>
            </a:prstGeom>
            <a:noFill/>
          </p:spPr>
          <p:txBody>
            <a:bodyPr wrap="none" rtlCol="0">
              <a:spAutoFit/>
            </a:bodyPr>
            <a:lstStyle/>
            <a:p>
              <a:r>
                <a:rPr lang="en-US" dirty="0"/>
                <a:t>List of “objectives”</a:t>
              </a:r>
            </a:p>
          </p:txBody>
        </p:sp>
      </p:grpSp>
      <p:pic>
        <p:nvPicPr>
          <p:cNvPr id="8" name="Picture 7" descr="A person with a stethoscope around his neck&#10;&#10;Description automatically generated">
            <a:extLst>
              <a:ext uri="{FF2B5EF4-FFF2-40B4-BE49-F238E27FC236}">
                <a16:creationId xmlns:a16="http://schemas.microsoft.com/office/drawing/2014/main" id="{D3312E7B-00F2-0030-A739-F34C6A9A6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61" y="2784468"/>
            <a:ext cx="2923870" cy="2923870"/>
          </a:xfrm>
          <a:prstGeom prst="rect">
            <a:avLst/>
          </a:prstGeom>
        </p:spPr>
      </p:pic>
      <p:cxnSp>
        <p:nvCxnSpPr>
          <p:cNvPr id="10" name="Straight Arrow Connector 9">
            <a:extLst>
              <a:ext uri="{FF2B5EF4-FFF2-40B4-BE49-F238E27FC236}">
                <a16:creationId xmlns:a16="http://schemas.microsoft.com/office/drawing/2014/main" id="{DD023F4A-AFC6-682B-6327-26307E7D574B}"/>
              </a:ext>
            </a:extLst>
          </p:cNvPr>
          <p:cNvCxnSpPr>
            <a:endCxn id="3" idx="1"/>
          </p:cNvCxnSpPr>
          <p:nvPr/>
        </p:nvCxnSpPr>
        <p:spPr>
          <a:xfrm flipV="1">
            <a:off x="2400300" y="3699513"/>
            <a:ext cx="1429861" cy="1015362"/>
          </a:xfrm>
          <a:prstGeom prst="straightConnector1">
            <a:avLst/>
          </a:prstGeom>
          <a:ln w="762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267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a:xfrm>
            <a:off x="857250" y="1"/>
            <a:ext cx="10515600" cy="1314450"/>
          </a:xfrm>
        </p:spPr>
        <p:txBody>
          <a:bodyPr/>
          <a:lstStyle/>
          <a:p>
            <a:r>
              <a:rPr lang="en-US" dirty="0"/>
              <a:t>Mathematical formulation</a:t>
            </a:r>
          </a:p>
        </p:txBody>
      </p:sp>
      <p:pic>
        <p:nvPicPr>
          <p:cNvPr id="19" name="Content Placeholder 18" descr="Text&#10;&#10;Description automatically generated">
            <a:extLst>
              <a:ext uri="{FF2B5EF4-FFF2-40B4-BE49-F238E27FC236}">
                <a16:creationId xmlns:a16="http://schemas.microsoft.com/office/drawing/2014/main" id="{8E1E8791-A48E-B924-ED24-3CA9B310C3DB}"/>
              </a:ext>
            </a:extLst>
          </p:cNvPr>
          <p:cNvPicPr>
            <a:picLocks noGrp="1" noChangeAspect="1"/>
          </p:cNvPicPr>
          <p:nvPr>
            <p:ph idx="1"/>
          </p:nvPr>
        </p:nvPicPr>
        <p:blipFill rotWithShape="1">
          <a:blip r:embed="rId3"/>
          <a:srcRect t="10580"/>
          <a:stretch/>
        </p:blipFill>
        <p:spPr>
          <a:xfrm>
            <a:off x="1195499" y="1314450"/>
            <a:ext cx="9839101" cy="5543549"/>
          </a:xfrm>
          <a:prstGeom prst="rect">
            <a:avLst/>
          </a:prstGeom>
        </p:spPr>
      </p:pic>
    </p:spTree>
    <p:extLst>
      <p:ext uri="{BB962C8B-B14F-4D97-AF65-F5344CB8AC3E}">
        <p14:creationId xmlns:p14="http://schemas.microsoft.com/office/powerpoint/2010/main" val="440216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a:xfrm>
            <a:off x="857250" y="1"/>
            <a:ext cx="10515600" cy="1314450"/>
          </a:xfrm>
        </p:spPr>
        <p:txBody>
          <a:bodyPr/>
          <a:lstStyle/>
          <a:p>
            <a:r>
              <a:rPr lang="en-US" dirty="0"/>
              <a:t>Mathematical formulation</a:t>
            </a:r>
          </a:p>
        </p:txBody>
      </p:sp>
      <p:pic>
        <p:nvPicPr>
          <p:cNvPr id="6" name="Content Placeholder 5" descr="Graphical user interface, text, application&#10;&#10;Description automatically generated">
            <a:extLst>
              <a:ext uri="{FF2B5EF4-FFF2-40B4-BE49-F238E27FC236}">
                <a16:creationId xmlns:a16="http://schemas.microsoft.com/office/drawing/2014/main" id="{6EA4323F-ADA9-1D01-46E1-351C9E2F9AFB}"/>
              </a:ext>
            </a:extLst>
          </p:cNvPr>
          <p:cNvPicPr>
            <a:picLocks noGrp="1" noChangeAspect="1"/>
          </p:cNvPicPr>
          <p:nvPr>
            <p:ph idx="1"/>
          </p:nvPr>
        </p:nvPicPr>
        <p:blipFill rotWithShape="1">
          <a:blip r:embed="rId3"/>
          <a:srcRect t="1" b="84677"/>
          <a:stretch/>
        </p:blipFill>
        <p:spPr>
          <a:xfrm>
            <a:off x="857250" y="1314451"/>
            <a:ext cx="10477500" cy="406401"/>
          </a:xfrm>
          <a:prstGeom prst="rect">
            <a:avLst/>
          </a:prstGeom>
        </p:spPr>
      </p:pic>
      <p:pic>
        <p:nvPicPr>
          <p:cNvPr id="7" name="Picture 6" descr="Text&#10;&#10;Description automatically generated">
            <a:extLst>
              <a:ext uri="{FF2B5EF4-FFF2-40B4-BE49-F238E27FC236}">
                <a16:creationId xmlns:a16="http://schemas.microsoft.com/office/drawing/2014/main" id="{DE1FFE64-57CE-0A8B-45D0-EFFB956CDDF1}"/>
              </a:ext>
            </a:extLst>
          </p:cNvPr>
          <p:cNvPicPr>
            <a:picLocks noChangeAspect="1"/>
          </p:cNvPicPr>
          <p:nvPr/>
        </p:nvPicPr>
        <p:blipFill rotWithShape="1">
          <a:blip r:embed="rId4"/>
          <a:srcRect b="85422"/>
          <a:stretch/>
        </p:blipFill>
        <p:spPr>
          <a:xfrm>
            <a:off x="857250" y="4183745"/>
            <a:ext cx="10515600" cy="406401"/>
          </a:xfrm>
          <a:prstGeom prst="rect">
            <a:avLst/>
          </a:prstGeom>
        </p:spPr>
      </p:pic>
      <p:pic>
        <p:nvPicPr>
          <p:cNvPr id="8" name="Picture 7" descr="Text&#10;&#10;Description automatically generated">
            <a:extLst>
              <a:ext uri="{FF2B5EF4-FFF2-40B4-BE49-F238E27FC236}">
                <a16:creationId xmlns:a16="http://schemas.microsoft.com/office/drawing/2014/main" id="{C1EBEABE-D4D7-D12F-9137-350A3AD36847}"/>
              </a:ext>
            </a:extLst>
          </p:cNvPr>
          <p:cNvPicPr>
            <a:picLocks noChangeAspect="1"/>
          </p:cNvPicPr>
          <p:nvPr/>
        </p:nvPicPr>
        <p:blipFill rotWithShape="1">
          <a:blip r:embed="rId4"/>
          <a:srcRect l="28976" t="36310" r="30030" b="44690"/>
          <a:stretch/>
        </p:blipFill>
        <p:spPr>
          <a:xfrm>
            <a:off x="3287714" y="4809462"/>
            <a:ext cx="5654671" cy="694796"/>
          </a:xfrm>
          <a:prstGeom prst="rect">
            <a:avLst/>
          </a:prstGeom>
        </p:spPr>
      </p:pic>
      <p:pic>
        <p:nvPicPr>
          <p:cNvPr id="9" name="Content Placeholder 5" descr="Graphical user interface, text, application&#10;&#10;Description automatically generated">
            <a:extLst>
              <a:ext uri="{FF2B5EF4-FFF2-40B4-BE49-F238E27FC236}">
                <a16:creationId xmlns:a16="http://schemas.microsoft.com/office/drawing/2014/main" id="{DFA8F8FD-01E2-E41B-6A3D-16995A5CFF03}"/>
              </a:ext>
            </a:extLst>
          </p:cNvPr>
          <p:cNvPicPr>
            <a:picLocks noChangeAspect="1"/>
          </p:cNvPicPr>
          <p:nvPr/>
        </p:nvPicPr>
        <p:blipFill rotWithShape="1">
          <a:blip r:embed="rId3"/>
          <a:srcRect l="31991" t="29790" r="29082" b="35598"/>
          <a:stretch/>
        </p:blipFill>
        <p:spPr>
          <a:xfrm>
            <a:off x="3543938" y="1720852"/>
            <a:ext cx="5104124" cy="1148881"/>
          </a:xfrm>
          <a:prstGeom prst="rect">
            <a:avLst/>
          </a:prstGeom>
        </p:spPr>
      </p:pic>
      <p:pic>
        <p:nvPicPr>
          <p:cNvPr id="10" name="Picture 9" descr="Table&#10;&#10;Description automatically generated">
            <a:extLst>
              <a:ext uri="{FF2B5EF4-FFF2-40B4-BE49-F238E27FC236}">
                <a16:creationId xmlns:a16="http://schemas.microsoft.com/office/drawing/2014/main" id="{2120F06C-A23B-AA5D-3927-27DF2C169FDD}"/>
              </a:ext>
            </a:extLst>
          </p:cNvPr>
          <p:cNvPicPr>
            <a:picLocks noChangeAspect="1"/>
          </p:cNvPicPr>
          <p:nvPr/>
        </p:nvPicPr>
        <p:blipFill>
          <a:blip r:embed="rId5"/>
          <a:stretch>
            <a:fillRect/>
          </a:stretch>
        </p:blipFill>
        <p:spPr>
          <a:xfrm>
            <a:off x="8906597" y="2353037"/>
            <a:ext cx="1944913" cy="1724301"/>
          </a:xfrm>
          <a:prstGeom prst="rect">
            <a:avLst/>
          </a:prstGeom>
        </p:spPr>
      </p:pic>
      <p:sp>
        <p:nvSpPr>
          <p:cNvPr id="11" name="Freeform: Shape 10">
            <a:extLst>
              <a:ext uri="{FF2B5EF4-FFF2-40B4-BE49-F238E27FC236}">
                <a16:creationId xmlns:a16="http://schemas.microsoft.com/office/drawing/2014/main" id="{1325ACAD-E0A3-13C0-AB56-35C138804262}"/>
              </a:ext>
            </a:extLst>
          </p:cNvPr>
          <p:cNvSpPr/>
          <p:nvPr/>
        </p:nvSpPr>
        <p:spPr>
          <a:xfrm>
            <a:off x="4366078" y="2800337"/>
            <a:ext cx="4690836" cy="475798"/>
          </a:xfrm>
          <a:custGeom>
            <a:avLst/>
            <a:gdLst>
              <a:gd name="connsiteX0" fmla="*/ 0 w 3497943"/>
              <a:gd name="connsiteY0" fmla="*/ 0 h 851335"/>
              <a:gd name="connsiteX1" fmla="*/ 1364343 w 3497943"/>
              <a:gd name="connsiteY1" fmla="*/ 798286 h 851335"/>
              <a:gd name="connsiteX2" fmla="*/ 3497943 w 3497943"/>
              <a:gd name="connsiteY2" fmla="*/ 711200 h 851335"/>
            </a:gdLst>
            <a:ahLst/>
            <a:cxnLst>
              <a:cxn ang="0">
                <a:pos x="connsiteX0" y="connsiteY0"/>
              </a:cxn>
              <a:cxn ang="0">
                <a:pos x="connsiteX1" y="connsiteY1"/>
              </a:cxn>
              <a:cxn ang="0">
                <a:pos x="connsiteX2" y="connsiteY2"/>
              </a:cxn>
            </a:cxnLst>
            <a:rect l="l" t="t" r="r" b="b"/>
            <a:pathLst>
              <a:path w="3497943" h="851335">
                <a:moveTo>
                  <a:pt x="0" y="0"/>
                </a:moveTo>
                <a:cubicBezTo>
                  <a:pt x="390676" y="339876"/>
                  <a:pt x="781352" y="679753"/>
                  <a:pt x="1364343" y="798286"/>
                </a:cubicBezTo>
                <a:cubicBezTo>
                  <a:pt x="1947334" y="916819"/>
                  <a:pt x="2722638" y="814009"/>
                  <a:pt x="3497943" y="711200"/>
                </a:cubicBezTo>
              </a:path>
            </a:pathLst>
          </a:custGeom>
          <a:ln w="38100">
            <a:solidFill>
              <a:schemeClr val="bg1">
                <a:lumMod val="50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14" name="Picture 13" descr="Text&#10;&#10;Description automatically generated">
            <a:extLst>
              <a:ext uri="{FF2B5EF4-FFF2-40B4-BE49-F238E27FC236}">
                <a16:creationId xmlns:a16="http://schemas.microsoft.com/office/drawing/2014/main" id="{7FF3661D-53D2-7A4F-93CD-B78748F0C252}"/>
              </a:ext>
            </a:extLst>
          </p:cNvPr>
          <p:cNvPicPr>
            <a:picLocks noChangeAspect="1"/>
          </p:cNvPicPr>
          <p:nvPr/>
        </p:nvPicPr>
        <p:blipFill rotWithShape="1">
          <a:blip r:embed="rId4"/>
          <a:srcRect l="27522" t="75315" r="57362" b="10796"/>
          <a:stretch/>
        </p:blipFill>
        <p:spPr>
          <a:xfrm>
            <a:off x="3287714" y="5670023"/>
            <a:ext cx="2387097" cy="581480"/>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7615EC2-066A-73AF-A7E8-BE0EC4584C95}"/>
                  </a:ext>
                </a:extLst>
              </p:cNvPr>
              <p:cNvSpPr txBox="1"/>
              <p:nvPr/>
            </p:nvSpPr>
            <p:spPr>
              <a:xfrm>
                <a:off x="5800051" y="6232370"/>
                <a:ext cx="5533694" cy="369332"/>
              </a:xfrm>
              <a:prstGeom prst="rect">
                <a:avLst/>
              </a:prstGeom>
              <a:noFill/>
            </p:spPr>
            <p:txBody>
              <a:bodyPr wrap="none" rtlCol="0">
                <a:spAutoFit/>
              </a:bodyPr>
              <a:lstStyle/>
              <a:p>
                <a:r>
                  <a:rPr lang="en-US" i="1" dirty="0">
                    <a:solidFill>
                      <a:schemeClr val="bg1">
                        <a:lumMod val="50000"/>
                      </a:schemeClr>
                    </a:solidFill>
                  </a:rPr>
                  <a:t>if constraint is not satisfied for structure </a:t>
                </a:r>
                <a14:m>
                  <m:oMath xmlns:m="http://schemas.openxmlformats.org/officeDocument/2006/math">
                    <m:r>
                      <a:rPr lang="en-US" b="0" i="1" smtClean="0">
                        <a:solidFill>
                          <a:schemeClr val="bg1">
                            <a:lumMod val="50000"/>
                          </a:schemeClr>
                        </a:solidFill>
                        <a:latin typeface="Cambria Math" panose="02040503050406030204" pitchFamily="18" charset="0"/>
                      </a:rPr>
                      <m:t>𝑠</m:t>
                    </m:r>
                  </m:oMath>
                </a14:m>
                <a:r>
                  <a:rPr lang="en-US" i="1" dirty="0">
                    <a:solidFill>
                      <a:schemeClr val="bg1">
                        <a:lumMod val="50000"/>
                      </a:schemeClr>
                    </a:solidFill>
                  </a:rPr>
                  <a:t>, else </a:t>
                </a:r>
                <a14:m>
                  <m:oMath xmlns:m="http://schemas.openxmlformats.org/officeDocument/2006/math">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𝑓</m:t>
                        </m:r>
                      </m:e>
                      <m:sub>
                        <m:r>
                          <a:rPr lang="en-US" b="0" i="1" smtClean="0">
                            <a:solidFill>
                              <a:schemeClr val="bg1">
                                <a:lumMod val="50000"/>
                              </a:schemeClr>
                            </a:solidFill>
                            <a:latin typeface="Cambria Math" panose="02040503050406030204" pitchFamily="18" charset="0"/>
                          </a:rPr>
                          <m:t>𝑠</m:t>
                        </m:r>
                      </m:sub>
                    </m:sSub>
                    <m:r>
                      <a:rPr lang="en-US" b="0" i="1" smtClean="0">
                        <a:solidFill>
                          <a:schemeClr val="bg1">
                            <a:lumMod val="50000"/>
                          </a:schemeClr>
                        </a:solidFill>
                        <a:latin typeface="Cambria Math" panose="02040503050406030204" pitchFamily="18" charset="0"/>
                      </a:rPr>
                      <m:t>(</m:t>
                    </m:r>
                    <m:r>
                      <a:rPr lang="en-US" b="0" i="1" smtClean="0">
                        <a:solidFill>
                          <a:schemeClr val="bg1">
                            <a:lumMod val="50000"/>
                          </a:schemeClr>
                        </a:solidFill>
                        <a:latin typeface="Cambria Math" panose="02040503050406030204" pitchFamily="18" charset="0"/>
                      </a:rPr>
                      <m:t>𝑦</m:t>
                    </m:r>
                    <m:r>
                      <a:rPr lang="en-US" b="0" i="1" smtClean="0">
                        <a:solidFill>
                          <a:schemeClr val="bg1">
                            <a:lumMod val="50000"/>
                          </a:schemeClr>
                        </a:solidFill>
                        <a:latin typeface="Cambria Math" panose="02040503050406030204" pitchFamily="18" charset="0"/>
                      </a:rPr>
                      <m:t>)=0</m:t>
                    </m:r>
                  </m:oMath>
                </a14:m>
                <a:endParaRPr lang="en-US" i="1" dirty="0">
                  <a:solidFill>
                    <a:schemeClr val="bg1">
                      <a:lumMod val="50000"/>
                    </a:schemeClr>
                  </a:solidFill>
                </a:endParaRPr>
              </a:p>
            </p:txBody>
          </p:sp>
        </mc:Choice>
        <mc:Fallback xmlns="">
          <p:sp>
            <p:nvSpPr>
              <p:cNvPr id="15" name="TextBox 14">
                <a:extLst>
                  <a:ext uri="{FF2B5EF4-FFF2-40B4-BE49-F238E27FC236}">
                    <a16:creationId xmlns:a16="http://schemas.microsoft.com/office/drawing/2014/main" id="{17615EC2-066A-73AF-A7E8-BE0EC4584C95}"/>
                  </a:ext>
                </a:extLst>
              </p:cNvPr>
              <p:cNvSpPr txBox="1">
                <a:spLocks noRot="1" noChangeAspect="1" noMove="1" noResize="1" noEditPoints="1" noAdjustHandles="1" noChangeArrowheads="1" noChangeShapeType="1" noTextEdit="1"/>
              </p:cNvSpPr>
              <p:nvPr/>
            </p:nvSpPr>
            <p:spPr>
              <a:xfrm>
                <a:off x="5800051" y="6232370"/>
                <a:ext cx="5533694" cy="369332"/>
              </a:xfrm>
              <a:prstGeom prst="rect">
                <a:avLst/>
              </a:prstGeom>
              <a:blipFill>
                <a:blip r:embed="rId6"/>
                <a:stretch>
                  <a:fillRect l="-881" t="-8197" b="-24590"/>
                </a:stretch>
              </a:blipFill>
            </p:spPr>
            <p:txBody>
              <a:bodyPr/>
              <a:lstStyle/>
              <a:p>
                <a:r>
                  <a:rPr lang="en-US">
                    <a:noFill/>
                  </a:rPr>
                  <a:t> </a:t>
                </a:r>
              </a:p>
            </p:txBody>
          </p:sp>
        </mc:Fallback>
      </mc:AlternateContent>
      <p:sp>
        <p:nvSpPr>
          <p:cNvPr id="16" name="Freeform: Shape 15">
            <a:extLst>
              <a:ext uri="{FF2B5EF4-FFF2-40B4-BE49-F238E27FC236}">
                <a16:creationId xmlns:a16="http://schemas.microsoft.com/office/drawing/2014/main" id="{C932AA18-C77F-574F-F4F0-96298A8FD1C3}"/>
              </a:ext>
            </a:extLst>
          </p:cNvPr>
          <p:cNvSpPr/>
          <p:nvPr/>
        </p:nvSpPr>
        <p:spPr>
          <a:xfrm>
            <a:off x="4718512" y="6232370"/>
            <a:ext cx="1081539" cy="250237"/>
          </a:xfrm>
          <a:custGeom>
            <a:avLst/>
            <a:gdLst>
              <a:gd name="connsiteX0" fmla="*/ 0 w 3497943"/>
              <a:gd name="connsiteY0" fmla="*/ 0 h 851335"/>
              <a:gd name="connsiteX1" fmla="*/ 1364343 w 3497943"/>
              <a:gd name="connsiteY1" fmla="*/ 798286 h 851335"/>
              <a:gd name="connsiteX2" fmla="*/ 3497943 w 3497943"/>
              <a:gd name="connsiteY2" fmla="*/ 711200 h 851335"/>
            </a:gdLst>
            <a:ahLst/>
            <a:cxnLst>
              <a:cxn ang="0">
                <a:pos x="connsiteX0" y="connsiteY0"/>
              </a:cxn>
              <a:cxn ang="0">
                <a:pos x="connsiteX1" y="connsiteY1"/>
              </a:cxn>
              <a:cxn ang="0">
                <a:pos x="connsiteX2" y="connsiteY2"/>
              </a:cxn>
            </a:cxnLst>
            <a:rect l="l" t="t" r="r" b="b"/>
            <a:pathLst>
              <a:path w="3497943" h="851335">
                <a:moveTo>
                  <a:pt x="0" y="0"/>
                </a:moveTo>
                <a:cubicBezTo>
                  <a:pt x="390676" y="339876"/>
                  <a:pt x="781352" y="679753"/>
                  <a:pt x="1364343" y="798286"/>
                </a:cubicBezTo>
                <a:cubicBezTo>
                  <a:pt x="1947334" y="916819"/>
                  <a:pt x="2722638" y="814009"/>
                  <a:pt x="3497943" y="711200"/>
                </a:cubicBezTo>
              </a:path>
            </a:pathLst>
          </a:custGeom>
          <a:ln w="38100">
            <a:solidFill>
              <a:schemeClr val="bg1">
                <a:lumMod val="50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 name="Oval 16">
            <a:extLst>
              <a:ext uri="{FF2B5EF4-FFF2-40B4-BE49-F238E27FC236}">
                <a16:creationId xmlns:a16="http://schemas.microsoft.com/office/drawing/2014/main" id="{BD62A1DA-6A7C-1BE1-B8C8-503B0494EB9A}"/>
              </a:ext>
            </a:extLst>
          </p:cNvPr>
          <p:cNvSpPr/>
          <p:nvPr/>
        </p:nvSpPr>
        <p:spPr>
          <a:xfrm>
            <a:off x="5295278" y="4849432"/>
            <a:ext cx="504773" cy="48319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C58C2E0-15B4-1A5D-3EA7-5F15A0F45743}"/>
              </a:ext>
            </a:extLst>
          </p:cNvPr>
          <p:cNvSpPr/>
          <p:nvPr/>
        </p:nvSpPr>
        <p:spPr>
          <a:xfrm>
            <a:off x="7015019" y="4849432"/>
            <a:ext cx="504773" cy="48319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2E4DA961-3C77-2ED4-B6C0-76D3AC7C59A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68331" y="3790643"/>
            <a:ext cx="2678888" cy="940094"/>
          </a:xfrm>
          <a:prstGeom prst="rect">
            <a:avLst/>
          </a:prstGeom>
        </p:spPr>
      </p:pic>
      <p:sp>
        <p:nvSpPr>
          <p:cNvPr id="5" name="Freeform: Shape 4">
            <a:extLst>
              <a:ext uri="{FF2B5EF4-FFF2-40B4-BE49-F238E27FC236}">
                <a16:creationId xmlns:a16="http://schemas.microsoft.com/office/drawing/2014/main" id="{094CF3BE-FBDF-8C02-0587-52D67A4DF08C}"/>
              </a:ext>
            </a:extLst>
          </p:cNvPr>
          <p:cNvSpPr/>
          <p:nvPr/>
        </p:nvSpPr>
        <p:spPr>
          <a:xfrm>
            <a:off x="7591424" y="4258204"/>
            <a:ext cx="314325" cy="694796"/>
          </a:xfrm>
          <a:custGeom>
            <a:avLst/>
            <a:gdLst>
              <a:gd name="connsiteX0" fmla="*/ 66675 w 448126"/>
              <a:gd name="connsiteY0" fmla="*/ 666750 h 666750"/>
              <a:gd name="connsiteX1" fmla="*/ 447675 w 448126"/>
              <a:gd name="connsiteY1" fmla="*/ 409575 h 666750"/>
              <a:gd name="connsiteX2" fmla="*/ 0 w 448126"/>
              <a:gd name="connsiteY2" fmla="*/ 0 h 666750"/>
            </a:gdLst>
            <a:ahLst/>
            <a:cxnLst>
              <a:cxn ang="0">
                <a:pos x="connsiteX0" y="connsiteY0"/>
              </a:cxn>
              <a:cxn ang="0">
                <a:pos x="connsiteX1" y="connsiteY1"/>
              </a:cxn>
              <a:cxn ang="0">
                <a:pos x="connsiteX2" y="connsiteY2"/>
              </a:cxn>
            </a:cxnLst>
            <a:rect l="l" t="t" r="r" b="b"/>
            <a:pathLst>
              <a:path w="448126" h="666750">
                <a:moveTo>
                  <a:pt x="66675" y="666750"/>
                </a:moveTo>
                <a:cubicBezTo>
                  <a:pt x="262731" y="593725"/>
                  <a:pt x="458788" y="520700"/>
                  <a:pt x="447675" y="409575"/>
                </a:cubicBezTo>
                <a:cubicBezTo>
                  <a:pt x="436563" y="298450"/>
                  <a:pt x="218281" y="149225"/>
                  <a:pt x="0" y="0"/>
                </a:cubicBezTo>
              </a:path>
            </a:pathLst>
          </a:custGeom>
          <a:noFill/>
          <a:ln w="762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9C605796-6018-1525-19CD-67D8AF231D19}"/>
              </a:ext>
            </a:extLst>
          </p:cNvPr>
          <p:cNvSpPr/>
          <p:nvPr/>
        </p:nvSpPr>
        <p:spPr>
          <a:xfrm flipH="1">
            <a:off x="5092786" y="4516875"/>
            <a:ext cx="202491" cy="406402"/>
          </a:xfrm>
          <a:custGeom>
            <a:avLst/>
            <a:gdLst>
              <a:gd name="connsiteX0" fmla="*/ 66675 w 448126"/>
              <a:gd name="connsiteY0" fmla="*/ 666750 h 666750"/>
              <a:gd name="connsiteX1" fmla="*/ 447675 w 448126"/>
              <a:gd name="connsiteY1" fmla="*/ 409575 h 666750"/>
              <a:gd name="connsiteX2" fmla="*/ 0 w 448126"/>
              <a:gd name="connsiteY2" fmla="*/ 0 h 666750"/>
            </a:gdLst>
            <a:ahLst/>
            <a:cxnLst>
              <a:cxn ang="0">
                <a:pos x="connsiteX0" y="connsiteY0"/>
              </a:cxn>
              <a:cxn ang="0">
                <a:pos x="connsiteX1" y="connsiteY1"/>
              </a:cxn>
              <a:cxn ang="0">
                <a:pos x="connsiteX2" y="connsiteY2"/>
              </a:cxn>
            </a:cxnLst>
            <a:rect l="l" t="t" r="r" b="b"/>
            <a:pathLst>
              <a:path w="448126" h="666750">
                <a:moveTo>
                  <a:pt x="66675" y="666750"/>
                </a:moveTo>
                <a:cubicBezTo>
                  <a:pt x="262731" y="593725"/>
                  <a:pt x="458788" y="520700"/>
                  <a:pt x="447675" y="409575"/>
                </a:cubicBezTo>
                <a:cubicBezTo>
                  <a:pt x="436563" y="298450"/>
                  <a:pt x="218281" y="149225"/>
                  <a:pt x="0" y="0"/>
                </a:cubicBezTo>
              </a:path>
            </a:pathLst>
          </a:custGeom>
          <a:noFill/>
          <a:ln w="762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363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5"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58A3-B417-F832-273A-6DB8BE09D652}"/>
              </a:ext>
            </a:extLst>
          </p:cNvPr>
          <p:cNvSpPr>
            <a:spLocks noGrp="1"/>
          </p:cNvSpPr>
          <p:nvPr>
            <p:ph type="title"/>
          </p:nvPr>
        </p:nvSpPr>
        <p:spPr/>
        <p:txBody>
          <a:bodyPr/>
          <a:lstStyle/>
          <a:p>
            <a:r>
              <a:rPr lang="en-US" dirty="0"/>
              <a:t>Current Workflow</a:t>
            </a:r>
          </a:p>
        </p:txBody>
      </p:sp>
      <p:sp>
        <p:nvSpPr>
          <p:cNvPr id="3" name="TextBox 2">
            <a:extLst>
              <a:ext uri="{FF2B5EF4-FFF2-40B4-BE49-F238E27FC236}">
                <a16:creationId xmlns:a16="http://schemas.microsoft.com/office/drawing/2014/main" id="{82F9BED2-86F0-7105-4F27-EF4691ACF15E}"/>
              </a:ext>
            </a:extLst>
          </p:cNvPr>
          <p:cNvSpPr txBox="1"/>
          <p:nvPr/>
        </p:nvSpPr>
        <p:spPr>
          <a:xfrm>
            <a:off x="581892" y="2016829"/>
            <a:ext cx="2549159" cy="1200329"/>
          </a:xfrm>
          <a:prstGeom prst="rect">
            <a:avLst/>
          </a:prstGeom>
          <a:noFill/>
        </p:spPr>
        <p:txBody>
          <a:bodyPr wrap="none" rtlCol="0">
            <a:spAutoFit/>
          </a:bodyPr>
          <a:lstStyle/>
          <a:p>
            <a:r>
              <a:rPr lang="en-US" b="1" dirty="0"/>
              <a:t>Patient data</a:t>
            </a:r>
          </a:p>
          <a:p>
            <a:pPr marL="285750" indent="-285750">
              <a:buFont typeface="Arial" panose="020B0604020202020204" pitchFamily="34" charset="0"/>
              <a:buChar char="•"/>
            </a:pPr>
            <a:r>
              <a:rPr lang="en-US" dirty="0"/>
              <a:t>CT scan</a:t>
            </a:r>
          </a:p>
          <a:p>
            <a:pPr marL="285750" indent="-285750">
              <a:buFont typeface="Arial" panose="020B0604020202020204" pitchFamily="34" charset="0"/>
              <a:buChar char="•"/>
            </a:pPr>
            <a:r>
              <a:rPr lang="en-US" dirty="0"/>
              <a:t>OARs &amp; PTVs contours</a:t>
            </a:r>
          </a:p>
          <a:p>
            <a:pPr marL="285750" indent="-285750">
              <a:buFont typeface="Arial" panose="020B0604020202020204" pitchFamily="34" charset="0"/>
              <a:buChar char="•"/>
            </a:pPr>
            <a:r>
              <a:rPr lang="en-US" dirty="0"/>
              <a:t>doctors' objectives</a:t>
            </a:r>
          </a:p>
        </p:txBody>
      </p:sp>
      <p:sp>
        <p:nvSpPr>
          <p:cNvPr id="6" name="Arrow: Right 5">
            <a:extLst>
              <a:ext uri="{FF2B5EF4-FFF2-40B4-BE49-F238E27FC236}">
                <a16:creationId xmlns:a16="http://schemas.microsoft.com/office/drawing/2014/main" id="{466D7275-6B2D-0BF3-918E-876DE057A9B5}"/>
              </a:ext>
            </a:extLst>
          </p:cNvPr>
          <p:cNvSpPr/>
          <p:nvPr/>
        </p:nvSpPr>
        <p:spPr>
          <a:xfrm>
            <a:off x="3411605" y="1690688"/>
            <a:ext cx="5029200" cy="185261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a:p>
            <a:pPr algn="ctr"/>
            <a:endParaRPr lang="en-US" dirty="0"/>
          </a:p>
          <a:p>
            <a:pPr algn="ctr"/>
            <a:r>
              <a:rPr lang="en-US" dirty="0"/>
              <a:t>Engine minimizing the objective function </a:t>
            </a:r>
          </a:p>
        </p:txBody>
      </p:sp>
      <p:pic>
        <p:nvPicPr>
          <p:cNvPr id="5" name="Picture 4">
            <a:extLst>
              <a:ext uri="{FF2B5EF4-FFF2-40B4-BE49-F238E27FC236}">
                <a16:creationId xmlns:a16="http://schemas.microsoft.com/office/drawing/2014/main" id="{8740145C-5F84-359C-0311-4533B0858249}"/>
              </a:ext>
            </a:extLst>
          </p:cNvPr>
          <p:cNvPicPr>
            <a:picLocks noChangeAspect="1"/>
          </p:cNvPicPr>
          <p:nvPr/>
        </p:nvPicPr>
        <p:blipFill>
          <a:blip r:embed="rId2"/>
          <a:stretch>
            <a:fillRect/>
          </a:stretch>
        </p:blipFill>
        <p:spPr>
          <a:xfrm>
            <a:off x="4456546" y="2212131"/>
            <a:ext cx="587007" cy="587007"/>
          </a:xfrm>
          <a:prstGeom prst="rect">
            <a:avLst/>
          </a:prstGeom>
        </p:spPr>
      </p:pic>
      <p:sp>
        <p:nvSpPr>
          <p:cNvPr id="7" name="TextBox 6">
            <a:extLst>
              <a:ext uri="{FF2B5EF4-FFF2-40B4-BE49-F238E27FC236}">
                <a16:creationId xmlns:a16="http://schemas.microsoft.com/office/drawing/2014/main" id="{3EB171EB-73A4-86DF-C0E6-20DAAFA7F39E}"/>
              </a:ext>
            </a:extLst>
          </p:cNvPr>
          <p:cNvSpPr txBox="1"/>
          <p:nvPr/>
        </p:nvSpPr>
        <p:spPr>
          <a:xfrm>
            <a:off x="4456546" y="4358247"/>
            <a:ext cx="2888932" cy="646331"/>
          </a:xfrm>
          <a:prstGeom prst="rect">
            <a:avLst/>
          </a:prstGeom>
          <a:noFill/>
        </p:spPr>
        <p:txBody>
          <a:bodyPr wrap="none" rtlCol="0">
            <a:spAutoFit/>
          </a:bodyPr>
          <a:lstStyle/>
          <a:p>
            <a:r>
              <a:rPr lang="en-US" b="1" dirty="0"/>
              <a:t>Input from dosimetrist</a:t>
            </a:r>
          </a:p>
          <a:p>
            <a:pPr marL="285750" indent="-285750">
              <a:buFont typeface="Arial" panose="020B0604020202020204" pitchFamily="34" charset="0"/>
              <a:buChar char="•"/>
            </a:pPr>
            <a:r>
              <a:rPr lang="en-US" dirty="0"/>
              <a:t>Weights of each objective</a:t>
            </a:r>
          </a:p>
        </p:txBody>
      </p:sp>
      <p:cxnSp>
        <p:nvCxnSpPr>
          <p:cNvPr id="9" name="Straight Arrow Connector 8">
            <a:extLst>
              <a:ext uri="{FF2B5EF4-FFF2-40B4-BE49-F238E27FC236}">
                <a16:creationId xmlns:a16="http://schemas.microsoft.com/office/drawing/2014/main" id="{D607E0DC-6139-758B-3009-DA510C6BEAE3}"/>
              </a:ext>
            </a:extLst>
          </p:cNvPr>
          <p:cNvCxnSpPr>
            <a:cxnSpLocks/>
            <a:stCxn id="7" idx="0"/>
          </p:cNvCxnSpPr>
          <p:nvPr/>
        </p:nvCxnSpPr>
        <p:spPr>
          <a:xfrm flipV="1">
            <a:off x="5901012" y="3056052"/>
            <a:ext cx="0" cy="1302195"/>
          </a:xfrm>
          <a:prstGeom prst="straightConnector1">
            <a:avLst/>
          </a:prstGeom>
          <a:ln w="1047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F397E52-7366-8DF2-DFC9-E19D8A72E085}"/>
              </a:ext>
            </a:extLst>
          </p:cNvPr>
          <p:cNvPicPr>
            <a:picLocks noChangeAspect="1"/>
          </p:cNvPicPr>
          <p:nvPr/>
        </p:nvPicPr>
        <p:blipFill>
          <a:blip r:embed="rId2"/>
          <a:stretch>
            <a:fillRect/>
          </a:stretch>
        </p:blipFill>
        <p:spPr>
          <a:xfrm>
            <a:off x="5237596" y="2212130"/>
            <a:ext cx="587007" cy="587007"/>
          </a:xfrm>
          <a:prstGeom prst="rect">
            <a:avLst/>
          </a:prstGeom>
        </p:spPr>
      </p:pic>
      <p:pic>
        <p:nvPicPr>
          <p:cNvPr id="14" name="Picture 13">
            <a:extLst>
              <a:ext uri="{FF2B5EF4-FFF2-40B4-BE49-F238E27FC236}">
                <a16:creationId xmlns:a16="http://schemas.microsoft.com/office/drawing/2014/main" id="{3DC83D74-CA36-21C7-2D02-F42365457C7C}"/>
              </a:ext>
            </a:extLst>
          </p:cNvPr>
          <p:cNvPicPr>
            <a:picLocks noChangeAspect="1"/>
          </p:cNvPicPr>
          <p:nvPr/>
        </p:nvPicPr>
        <p:blipFill>
          <a:blip r:embed="rId2"/>
          <a:stretch>
            <a:fillRect/>
          </a:stretch>
        </p:blipFill>
        <p:spPr>
          <a:xfrm>
            <a:off x="6018646" y="2212130"/>
            <a:ext cx="587007" cy="587007"/>
          </a:xfrm>
          <a:prstGeom prst="rect">
            <a:avLst/>
          </a:prstGeom>
        </p:spPr>
      </p:pic>
      <p:sp>
        <p:nvSpPr>
          <p:cNvPr id="15" name="TextBox 14">
            <a:extLst>
              <a:ext uri="{FF2B5EF4-FFF2-40B4-BE49-F238E27FC236}">
                <a16:creationId xmlns:a16="http://schemas.microsoft.com/office/drawing/2014/main" id="{F7A3EE8D-623A-9F0C-02E5-3CD2A0918DD7}"/>
              </a:ext>
            </a:extLst>
          </p:cNvPr>
          <p:cNvSpPr txBox="1"/>
          <p:nvPr/>
        </p:nvSpPr>
        <p:spPr>
          <a:xfrm>
            <a:off x="8721359" y="2016828"/>
            <a:ext cx="2027799" cy="1200329"/>
          </a:xfrm>
          <a:prstGeom prst="rect">
            <a:avLst/>
          </a:prstGeom>
          <a:noFill/>
        </p:spPr>
        <p:txBody>
          <a:bodyPr wrap="none" rtlCol="0">
            <a:spAutoFit/>
          </a:bodyPr>
          <a:lstStyle/>
          <a:p>
            <a:r>
              <a:rPr lang="en-US" b="1" dirty="0"/>
              <a:t>Treatment plan</a:t>
            </a:r>
          </a:p>
          <a:p>
            <a:pPr marL="285750" indent="-285750">
              <a:buFont typeface="Arial" panose="020B0604020202020204" pitchFamily="34" charset="0"/>
              <a:buChar char="•"/>
            </a:pPr>
            <a:r>
              <a:rPr lang="en-US" dirty="0"/>
              <a:t>Fluences</a:t>
            </a:r>
          </a:p>
          <a:p>
            <a:pPr marL="285750" indent="-285750">
              <a:buFont typeface="Arial" panose="020B0604020202020204" pitchFamily="34" charset="0"/>
              <a:buChar char="•"/>
            </a:pPr>
            <a:r>
              <a:rPr lang="en-US" dirty="0"/>
              <a:t>Leaf movements</a:t>
            </a:r>
          </a:p>
          <a:p>
            <a:pPr marL="285750" indent="-285750">
              <a:buFont typeface="Arial" panose="020B0604020202020204" pitchFamily="34" charset="0"/>
              <a:buChar char="•"/>
            </a:pPr>
            <a:r>
              <a:rPr lang="en-US" dirty="0"/>
              <a:t>Dose per organ</a:t>
            </a:r>
          </a:p>
        </p:txBody>
      </p:sp>
      <p:pic>
        <p:nvPicPr>
          <p:cNvPr id="19" name="Picture 18" descr="Icon&#10;&#10;Description automatically generated">
            <a:extLst>
              <a:ext uri="{FF2B5EF4-FFF2-40B4-BE49-F238E27FC236}">
                <a16:creationId xmlns:a16="http://schemas.microsoft.com/office/drawing/2014/main" id="{FB4FADFA-ED9C-6456-DB2D-A2DA1D54B6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4155" y="4206585"/>
            <a:ext cx="902391" cy="902391"/>
          </a:xfrm>
          <a:prstGeom prst="rect">
            <a:avLst/>
          </a:prstGeom>
        </p:spPr>
      </p:pic>
    </p:spTree>
    <p:extLst>
      <p:ext uri="{BB962C8B-B14F-4D97-AF65-F5344CB8AC3E}">
        <p14:creationId xmlns:p14="http://schemas.microsoft.com/office/powerpoint/2010/main" val="377217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g1f083006354_0_200"/>
          <p:cNvSpPr txBox="1">
            <a:spLocks noGrp="1"/>
          </p:cNvSpPr>
          <p:nvPr>
            <p:ph type="ctrTitle"/>
          </p:nvPr>
        </p:nvSpPr>
        <p:spPr>
          <a:xfrm>
            <a:off x="6194600" y="841475"/>
            <a:ext cx="5679600" cy="3287100"/>
          </a:xfrm>
          <a:prstGeom prst="rect">
            <a:avLst/>
          </a:prstGeom>
          <a:noFill/>
          <a:ln>
            <a:noFill/>
          </a:ln>
        </p:spPr>
        <p:txBody>
          <a:bodyPr spcFirstLastPara="1" wrap="square" lIns="121900" tIns="121900" rIns="121900" bIns="121900" anchor="b" anchorCtr="0">
            <a:noAutofit/>
          </a:bodyPr>
          <a:lstStyle/>
          <a:p>
            <a:pPr marL="0" lvl="0" indent="0" algn="l" rtl="0">
              <a:lnSpc>
                <a:spcPct val="90000"/>
              </a:lnSpc>
              <a:spcBef>
                <a:spcPts val="0"/>
              </a:spcBef>
              <a:spcAft>
                <a:spcPts val="0"/>
              </a:spcAft>
              <a:buClr>
                <a:schemeClr val="accent1"/>
              </a:buClr>
              <a:buSzPts val="4400"/>
              <a:buNone/>
            </a:pPr>
            <a:r>
              <a:rPr lang="fr-FR" sz="4400" b="0" dirty="0">
                <a:solidFill>
                  <a:schemeClr val="lt2"/>
                </a:solidFill>
                <a:latin typeface="Open Sans SemiBold"/>
                <a:ea typeface="Open Sans SemiBold"/>
                <a:cs typeface="Open Sans SemiBold"/>
                <a:sym typeface="Open Sans SemiBold"/>
              </a:rPr>
              <a:t>Re-</a:t>
            </a:r>
            <a:r>
              <a:rPr lang="fr-FR" sz="4400" b="0" dirty="0" err="1">
                <a:solidFill>
                  <a:schemeClr val="lt2"/>
                </a:solidFill>
                <a:latin typeface="Open Sans SemiBold"/>
                <a:ea typeface="Open Sans SemiBold"/>
                <a:cs typeface="Open Sans SemiBold"/>
                <a:sym typeface="Open Sans SemiBold"/>
              </a:rPr>
              <a:t>inventing</a:t>
            </a:r>
            <a:endParaRPr sz="1400" b="0" dirty="0">
              <a:solidFill>
                <a:srgbClr val="000000"/>
              </a:solidFill>
              <a:latin typeface="Arial"/>
              <a:ea typeface="Arial"/>
              <a:cs typeface="Arial"/>
              <a:sym typeface="Arial"/>
            </a:endParaRPr>
          </a:p>
          <a:p>
            <a:pPr marL="0" lvl="0" indent="0" algn="l" rtl="0">
              <a:lnSpc>
                <a:spcPct val="90000"/>
              </a:lnSpc>
              <a:spcBef>
                <a:spcPts val="1400"/>
              </a:spcBef>
              <a:spcAft>
                <a:spcPts val="0"/>
              </a:spcAft>
              <a:buClr>
                <a:schemeClr val="accent1"/>
              </a:buClr>
              <a:buSzPts val="3600"/>
              <a:buNone/>
            </a:pPr>
            <a:r>
              <a:rPr lang="fr-FR" sz="3600" b="0" dirty="0">
                <a:solidFill>
                  <a:schemeClr val="lt2"/>
                </a:solidFill>
                <a:latin typeface="Open Sans"/>
                <a:ea typeface="Open Sans"/>
                <a:cs typeface="Open Sans"/>
                <a:sym typeface="Open Sans"/>
              </a:rPr>
              <a:t>cancer </a:t>
            </a:r>
            <a:r>
              <a:rPr lang="fr-FR" sz="3600" b="0" dirty="0" err="1">
                <a:solidFill>
                  <a:schemeClr val="lt2"/>
                </a:solidFill>
                <a:latin typeface="Open Sans"/>
                <a:ea typeface="Open Sans"/>
                <a:cs typeface="Open Sans"/>
                <a:sym typeface="Open Sans"/>
              </a:rPr>
              <a:t>treatment</a:t>
            </a:r>
            <a:r>
              <a:rPr lang="fr-FR" sz="3600" b="0" dirty="0">
                <a:solidFill>
                  <a:schemeClr val="lt2"/>
                </a:solidFill>
                <a:latin typeface="Open Sans"/>
                <a:ea typeface="Open Sans"/>
                <a:cs typeface="Open Sans"/>
                <a:sym typeface="Open Sans"/>
              </a:rPr>
              <a:t> </a:t>
            </a:r>
            <a:r>
              <a:rPr lang="fr-FR" sz="3600" b="0" dirty="0" err="1">
                <a:solidFill>
                  <a:schemeClr val="lt2"/>
                </a:solidFill>
                <a:latin typeface="Open Sans"/>
                <a:ea typeface="Open Sans"/>
                <a:cs typeface="Open Sans"/>
                <a:sym typeface="Open Sans"/>
              </a:rPr>
              <a:t>with</a:t>
            </a:r>
            <a:endParaRPr sz="1400" b="0" dirty="0">
              <a:solidFill>
                <a:srgbClr val="000000"/>
              </a:solidFill>
              <a:latin typeface="Arial"/>
              <a:ea typeface="Arial"/>
              <a:cs typeface="Arial"/>
              <a:sym typeface="Arial"/>
            </a:endParaRPr>
          </a:p>
          <a:p>
            <a:pPr marL="0" lvl="0" indent="0" algn="l" rtl="0">
              <a:lnSpc>
                <a:spcPct val="90000"/>
              </a:lnSpc>
              <a:spcBef>
                <a:spcPts val="1400"/>
              </a:spcBef>
              <a:spcAft>
                <a:spcPts val="0"/>
              </a:spcAft>
              <a:buClr>
                <a:schemeClr val="accent1"/>
              </a:buClr>
              <a:buSzPts val="4000"/>
              <a:buNone/>
            </a:pPr>
            <a:r>
              <a:rPr lang="fr-FR" sz="4000" b="0" dirty="0" err="1">
                <a:solidFill>
                  <a:schemeClr val="lt2"/>
                </a:solidFill>
                <a:latin typeface="Open Sans SemiBold"/>
                <a:ea typeface="Open Sans SemiBold"/>
                <a:cs typeface="Open Sans SemiBold"/>
                <a:sym typeface="Open Sans SemiBold"/>
              </a:rPr>
              <a:t>Artificial</a:t>
            </a:r>
            <a:r>
              <a:rPr lang="fr-FR" sz="4000" b="0" dirty="0">
                <a:solidFill>
                  <a:schemeClr val="lt2"/>
                </a:solidFill>
                <a:latin typeface="Open Sans SemiBold"/>
                <a:ea typeface="Open Sans SemiBold"/>
                <a:cs typeface="Open Sans SemiBold"/>
                <a:sym typeface="Open Sans SemiBold"/>
              </a:rPr>
              <a:t> Intelligence</a:t>
            </a:r>
            <a:endParaRPr sz="1400" b="0" dirty="0">
              <a:solidFill>
                <a:srgbClr val="000000"/>
              </a:solidFill>
              <a:latin typeface="Arial"/>
              <a:ea typeface="Arial"/>
              <a:cs typeface="Arial"/>
              <a:sym typeface="Arial"/>
            </a:endParaRPr>
          </a:p>
          <a:p>
            <a:pPr marL="0" lvl="0" indent="0" algn="r" rtl="0">
              <a:lnSpc>
                <a:spcPct val="100000"/>
              </a:lnSpc>
              <a:spcBef>
                <a:spcPts val="0"/>
              </a:spcBef>
              <a:spcAft>
                <a:spcPts val="0"/>
              </a:spcAft>
              <a:buClr>
                <a:schemeClr val="dk2"/>
              </a:buClr>
              <a:buSzPts val="6000"/>
              <a:buNone/>
            </a:pPr>
            <a:endParaRPr dirty="0">
              <a:solidFill>
                <a:schemeClr val="lt2"/>
              </a:solidFill>
              <a:latin typeface="Arial"/>
              <a:ea typeface="Arial"/>
              <a:cs typeface="Arial"/>
              <a:sym typeface="Arial"/>
            </a:endParaRPr>
          </a:p>
        </p:txBody>
      </p:sp>
      <p:cxnSp>
        <p:nvCxnSpPr>
          <p:cNvPr id="44" name="Google Shape;44;g1f083006354_0_200"/>
          <p:cNvCxnSpPr/>
          <p:nvPr/>
        </p:nvCxnSpPr>
        <p:spPr>
          <a:xfrm>
            <a:off x="6194612" y="4390554"/>
            <a:ext cx="5997300" cy="0"/>
          </a:xfrm>
          <a:prstGeom prst="straightConnector1">
            <a:avLst/>
          </a:prstGeom>
          <a:noFill/>
          <a:ln w="28575" cap="flat" cmpd="sng">
            <a:solidFill>
              <a:srgbClr val="80E8F9"/>
            </a:solidFill>
            <a:prstDash val="solid"/>
            <a:round/>
            <a:headEnd type="none" w="sm" len="sm"/>
            <a:tailEnd type="none" w="sm" len="sm"/>
          </a:ln>
        </p:spPr>
      </p:cxnSp>
      <p:pic>
        <p:nvPicPr>
          <p:cNvPr id="45" name="Google Shape;45;g1f083006354_0_200"/>
          <p:cNvPicPr preferRelativeResize="0"/>
          <p:nvPr/>
        </p:nvPicPr>
        <p:blipFill rotWithShape="1">
          <a:blip r:embed="rId3">
            <a:alphaModFix/>
          </a:blip>
          <a:srcRect t="29378" b="29382"/>
          <a:stretch/>
        </p:blipFill>
        <p:spPr>
          <a:xfrm>
            <a:off x="6047987" y="4533499"/>
            <a:ext cx="5467976" cy="2254975"/>
          </a:xfrm>
          <a:prstGeom prst="rect">
            <a:avLst/>
          </a:prstGeom>
          <a:noFill/>
          <a:ln>
            <a:noFill/>
          </a:ln>
        </p:spPr>
      </p:pic>
      <p:pic>
        <p:nvPicPr>
          <p:cNvPr id="46" name="Google Shape;46;g1f083006354_0_200"/>
          <p:cNvPicPr preferRelativeResize="0"/>
          <p:nvPr/>
        </p:nvPicPr>
        <p:blipFill rotWithShape="1">
          <a:blip r:embed="rId4">
            <a:alphaModFix/>
          </a:blip>
          <a:srcRect/>
          <a:stretch/>
        </p:blipFill>
        <p:spPr>
          <a:xfrm>
            <a:off x="900425" y="1345126"/>
            <a:ext cx="4274068" cy="433861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58A3-B417-F832-273A-6DB8BE09D652}"/>
              </a:ext>
            </a:extLst>
          </p:cNvPr>
          <p:cNvSpPr>
            <a:spLocks noGrp="1"/>
          </p:cNvSpPr>
          <p:nvPr>
            <p:ph type="title"/>
          </p:nvPr>
        </p:nvSpPr>
        <p:spPr/>
        <p:txBody>
          <a:bodyPr/>
          <a:lstStyle/>
          <a:p>
            <a:r>
              <a:rPr lang="en-US" dirty="0"/>
              <a:t>Automatization </a:t>
            </a:r>
            <a:r>
              <a:rPr lang="en-US" i="1" dirty="0"/>
              <a:t>(work in progress)</a:t>
            </a:r>
          </a:p>
        </p:txBody>
      </p:sp>
      <p:sp>
        <p:nvSpPr>
          <p:cNvPr id="3" name="TextBox 2">
            <a:extLst>
              <a:ext uri="{FF2B5EF4-FFF2-40B4-BE49-F238E27FC236}">
                <a16:creationId xmlns:a16="http://schemas.microsoft.com/office/drawing/2014/main" id="{82F9BED2-86F0-7105-4F27-EF4691ACF15E}"/>
              </a:ext>
            </a:extLst>
          </p:cNvPr>
          <p:cNvSpPr txBox="1"/>
          <p:nvPr/>
        </p:nvSpPr>
        <p:spPr>
          <a:xfrm>
            <a:off x="581892" y="2016829"/>
            <a:ext cx="2549159" cy="1200329"/>
          </a:xfrm>
          <a:prstGeom prst="rect">
            <a:avLst/>
          </a:prstGeom>
          <a:noFill/>
        </p:spPr>
        <p:txBody>
          <a:bodyPr wrap="none" rtlCol="0">
            <a:spAutoFit/>
          </a:bodyPr>
          <a:lstStyle/>
          <a:p>
            <a:r>
              <a:rPr lang="en-US" b="1" dirty="0"/>
              <a:t>Patient data</a:t>
            </a:r>
          </a:p>
          <a:p>
            <a:pPr marL="285750" indent="-285750">
              <a:buFont typeface="Arial" panose="020B0604020202020204" pitchFamily="34" charset="0"/>
              <a:buChar char="•"/>
            </a:pPr>
            <a:r>
              <a:rPr lang="en-US" dirty="0"/>
              <a:t>CT scan</a:t>
            </a:r>
          </a:p>
          <a:p>
            <a:pPr marL="285750" indent="-285750">
              <a:buFont typeface="Arial" panose="020B0604020202020204" pitchFamily="34" charset="0"/>
              <a:buChar char="•"/>
            </a:pPr>
            <a:r>
              <a:rPr lang="en-US" dirty="0"/>
              <a:t>OARs &amp; PTVs contours</a:t>
            </a:r>
          </a:p>
          <a:p>
            <a:pPr marL="285750" indent="-285750">
              <a:buFont typeface="Arial" panose="020B0604020202020204" pitchFamily="34" charset="0"/>
              <a:buChar char="•"/>
            </a:pPr>
            <a:r>
              <a:rPr lang="en-US" dirty="0"/>
              <a:t>doctors' objectives</a:t>
            </a:r>
          </a:p>
        </p:txBody>
      </p:sp>
      <p:sp>
        <p:nvSpPr>
          <p:cNvPr id="6" name="Arrow: Right 5">
            <a:extLst>
              <a:ext uri="{FF2B5EF4-FFF2-40B4-BE49-F238E27FC236}">
                <a16:creationId xmlns:a16="http://schemas.microsoft.com/office/drawing/2014/main" id="{466D7275-6B2D-0BF3-918E-876DE057A9B5}"/>
              </a:ext>
            </a:extLst>
          </p:cNvPr>
          <p:cNvSpPr/>
          <p:nvPr/>
        </p:nvSpPr>
        <p:spPr>
          <a:xfrm>
            <a:off x="3411605" y="1690688"/>
            <a:ext cx="5029200" cy="185261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a:p>
            <a:pPr algn="ctr"/>
            <a:endParaRPr lang="en-US" dirty="0"/>
          </a:p>
          <a:p>
            <a:pPr algn="ctr"/>
            <a:r>
              <a:rPr lang="en-US" dirty="0"/>
              <a:t>Engine minimizing the objective function </a:t>
            </a:r>
          </a:p>
        </p:txBody>
      </p:sp>
      <p:pic>
        <p:nvPicPr>
          <p:cNvPr id="5" name="Picture 4">
            <a:extLst>
              <a:ext uri="{FF2B5EF4-FFF2-40B4-BE49-F238E27FC236}">
                <a16:creationId xmlns:a16="http://schemas.microsoft.com/office/drawing/2014/main" id="{8740145C-5F84-359C-0311-4533B0858249}"/>
              </a:ext>
            </a:extLst>
          </p:cNvPr>
          <p:cNvPicPr>
            <a:picLocks noChangeAspect="1"/>
          </p:cNvPicPr>
          <p:nvPr/>
        </p:nvPicPr>
        <p:blipFill>
          <a:blip r:embed="rId2"/>
          <a:stretch>
            <a:fillRect/>
          </a:stretch>
        </p:blipFill>
        <p:spPr>
          <a:xfrm>
            <a:off x="4456546" y="2212131"/>
            <a:ext cx="587007" cy="587007"/>
          </a:xfrm>
          <a:prstGeom prst="rect">
            <a:avLst/>
          </a:prstGeom>
        </p:spPr>
      </p:pic>
      <p:cxnSp>
        <p:nvCxnSpPr>
          <p:cNvPr id="9" name="Straight Arrow Connector 8">
            <a:extLst>
              <a:ext uri="{FF2B5EF4-FFF2-40B4-BE49-F238E27FC236}">
                <a16:creationId xmlns:a16="http://schemas.microsoft.com/office/drawing/2014/main" id="{D607E0DC-6139-758B-3009-DA510C6BEAE3}"/>
              </a:ext>
            </a:extLst>
          </p:cNvPr>
          <p:cNvCxnSpPr>
            <a:cxnSpLocks/>
          </p:cNvCxnSpPr>
          <p:nvPr/>
        </p:nvCxnSpPr>
        <p:spPr>
          <a:xfrm flipV="1">
            <a:off x="5901012" y="3056052"/>
            <a:ext cx="0" cy="1302195"/>
          </a:xfrm>
          <a:prstGeom prst="straightConnector1">
            <a:avLst/>
          </a:prstGeom>
          <a:ln w="1047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DF549EFF-79A9-D340-E1B2-D013FEFB7CCE}"/>
              </a:ext>
            </a:extLst>
          </p:cNvPr>
          <p:cNvSpPr/>
          <p:nvPr/>
        </p:nvSpPr>
        <p:spPr>
          <a:xfrm>
            <a:off x="5015000" y="4339873"/>
            <a:ext cx="1772024" cy="113758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RL Agent</a:t>
            </a:r>
          </a:p>
          <a:p>
            <a:pPr algn="ctr"/>
            <a:endParaRPr lang="en-US" dirty="0"/>
          </a:p>
          <a:p>
            <a:pPr algn="ctr"/>
            <a:endParaRPr lang="en-US" dirty="0"/>
          </a:p>
          <a:p>
            <a:pPr algn="ctr"/>
            <a:endParaRPr lang="en-US" dirty="0"/>
          </a:p>
        </p:txBody>
      </p:sp>
      <p:pic>
        <p:nvPicPr>
          <p:cNvPr id="13" name="Picture 12">
            <a:extLst>
              <a:ext uri="{FF2B5EF4-FFF2-40B4-BE49-F238E27FC236}">
                <a16:creationId xmlns:a16="http://schemas.microsoft.com/office/drawing/2014/main" id="{FF397E52-7366-8DF2-DFC9-E19D8A72E085}"/>
              </a:ext>
            </a:extLst>
          </p:cNvPr>
          <p:cNvPicPr>
            <a:picLocks noChangeAspect="1"/>
          </p:cNvPicPr>
          <p:nvPr/>
        </p:nvPicPr>
        <p:blipFill>
          <a:blip r:embed="rId2"/>
          <a:stretch>
            <a:fillRect/>
          </a:stretch>
        </p:blipFill>
        <p:spPr>
          <a:xfrm>
            <a:off x="5237596" y="2212130"/>
            <a:ext cx="587007" cy="587007"/>
          </a:xfrm>
          <a:prstGeom prst="rect">
            <a:avLst/>
          </a:prstGeom>
        </p:spPr>
      </p:pic>
      <p:pic>
        <p:nvPicPr>
          <p:cNvPr id="14" name="Picture 13">
            <a:extLst>
              <a:ext uri="{FF2B5EF4-FFF2-40B4-BE49-F238E27FC236}">
                <a16:creationId xmlns:a16="http://schemas.microsoft.com/office/drawing/2014/main" id="{3DC83D74-CA36-21C7-2D02-F42365457C7C}"/>
              </a:ext>
            </a:extLst>
          </p:cNvPr>
          <p:cNvPicPr>
            <a:picLocks noChangeAspect="1"/>
          </p:cNvPicPr>
          <p:nvPr/>
        </p:nvPicPr>
        <p:blipFill>
          <a:blip r:embed="rId2"/>
          <a:stretch>
            <a:fillRect/>
          </a:stretch>
        </p:blipFill>
        <p:spPr>
          <a:xfrm>
            <a:off x="6018646" y="2212130"/>
            <a:ext cx="587007" cy="587007"/>
          </a:xfrm>
          <a:prstGeom prst="rect">
            <a:avLst/>
          </a:prstGeom>
        </p:spPr>
      </p:pic>
      <p:sp>
        <p:nvSpPr>
          <p:cNvPr id="15" name="TextBox 14">
            <a:extLst>
              <a:ext uri="{FF2B5EF4-FFF2-40B4-BE49-F238E27FC236}">
                <a16:creationId xmlns:a16="http://schemas.microsoft.com/office/drawing/2014/main" id="{F7A3EE8D-623A-9F0C-02E5-3CD2A0918DD7}"/>
              </a:ext>
            </a:extLst>
          </p:cNvPr>
          <p:cNvSpPr txBox="1"/>
          <p:nvPr/>
        </p:nvSpPr>
        <p:spPr>
          <a:xfrm>
            <a:off x="8721359" y="2016828"/>
            <a:ext cx="2027799" cy="1200329"/>
          </a:xfrm>
          <a:prstGeom prst="rect">
            <a:avLst/>
          </a:prstGeom>
          <a:noFill/>
        </p:spPr>
        <p:txBody>
          <a:bodyPr wrap="none" rtlCol="0">
            <a:spAutoFit/>
          </a:bodyPr>
          <a:lstStyle/>
          <a:p>
            <a:r>
              <a:rPr lang="en-US" b="1" dirty="0"/>
              <a:t>Treatment plan</a:t>
            </a:r>
          </a:p>
          <a:p>
            <a:pPr marL="285750" indent="-285750">
              <a:buFont typeface="Arial" panose="020B0604020202020204" pitchFamily="34" charset="0"/>
              <a:buChar char="•"/>
            </a:pPr>
            <a:r>
              <a:rPr lang="en-US" dirty="0"/>
              <a:t>Fluences</a:t>
            </a:r>
          </a:p>
          <a:p>
            <a:pPr marL="285750" indent="-285750">
              <a:buFont typeface="Arial" panose="020B0604020202020204" pitchFamily="34" charset="0"/>
              <a:buChar char="•"/>
            </a:pPr>
            <a:r>
              <a:rPr lang="en-US" dirty="0"/>
              <a:t>Leaf movements</a:t>
            </a:r>
          </a:p>
          <a:p>
            <a:pPr marL="285750" indent="-285750">
              <a:buFont typeface="Arial" panose="020B0604020202020204" pitchFamily="34" charset="0"/>
              <a:buChar char="•"/>
            </a:pPr>
            <a:r>
              <a:rPr lang="en-US" dirty="0"/>
              <a:t>Dose per organ</a:t>
            </a:r>
          </a:p>
        </p:txBody>
      </p:sp>
      <p:pic>
        <p:nvPicPr>
          <p:cNvPr id="21" name="Graphic 20">
            <a:extLst>
              <a:ext uri="{FF2B5EF4-FFF2-40B4-BE49-F238E27FC236}">
                <a16:creationId xmlns:a16="http://schemas.microsoft.com/office/drawing/2014/main" id="{22DFD068-57AE-A272-1392-1BD4F92C83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569304" y="4689142"/>
            <a:ext cx="663413" cy="663413"/>
          </a:xfrm>
          <a:prstGeom prst="rect">
            <a:avLst/>
          </a:prstGeom>
        </p:spPr>
      </p:pic>
      <p:sp>
        <p:nvSpPr>
          <p:cNvPr id="16" name="TextBox 15">
            <a:extLst>
              <a:ext uri="{FF2B5EF4-FFF2-40B4-BE49-F238E27FC236}">
                <a16:creationId xmlns:a16="http://schemas.microsoft.com/office/drawing/2014/main" id="{7814A0C3-A6CC-2839-AD96-C8DF41848A07}"/>
              </a:ext>
            </a:extLst>
          </p:cNvPr>
          <p:cNvSpPr txBox="1"/>
          <p:nvPr/>
        </p:nvSpPr>
        <p:spPr>
          <a:xfrm>
            <a:off x="820230" y="4723997"/>
            <a:ext cx="3325269" cy="369332"/>
          </a:xfrm>
          <a:prstGeom prst="rect">
            <a:avLst/>
          </a:prstGeom>
          <a:noFill/>
        </p:spPr>
        <p:txBody>
          <a:bodyPr wrap="none" rtlCol="0">
            <a:spAutoFit/>
          </a:bodyPr>
          <a:lstStyle/>
          <a:p>
            <a:r>
              <a:rPr lang="en-US" b="1" dirty="0"/>
              <a:t>Learning </a:t>
            </a:r>
            <a:r>
              <a:rPr lang="en-US" dirty="0"/>
              <a:t>based on previous cases</a:t>
            </a:r>
          </a:p>
        </p:txBody>
      </p:sp>
      <p:cxnSp>
        <p:nvCxnSpPr>
          <p:cNvPr id="17" name="Straight Arrow Connector 16">
            <a:extLst>
              <a:ext uri="{FF2B5EF4-FFF2-40B4-BE49-F238E27FC236}">
                <a16:creationId xmlns:a16="http://schemas.microsoft.com/office/drawing/2014/main" id="{FB8AB335-3B2D-ABD5-CF72-1E3D0D53E5EF}"/>
              </a:ext>
            </a:extLst>
          </p:cNvPr>
          <p:cNvCxnSpPr>
            <a:cxnSpLocks/>
            <a:stCxn id="16" idx="3"/>
          </p:cNvCxnSpPr>
          <p:nvPr/>
        </p:nvCxnSpPr>
        <p:spPr>
          <a:xfrm>
            <a:off x="4145499" y="4908663"/>
            <a:ext cx="869501" cy="1"/>
          </a:xfrm>
          <a:prstGeom prst="straightConnector1">
            <a:avLst/>
          </a:prstGeom>
          <a:ln w="1047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23" name="Graphic 22">
            <a:extLst>
              <a:ext uri="{FF2B5EF4-FFF2-40B4-BE49-F238E27FC236}">
                <a16:creationId xmlns:a16="http://schemas.microsoft.com/office/drawing/2014/main" id="{08D3897C-AFAA-6A0A-BAA7-1A136E6A4C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01602" y="5093329"/>
            <a:ext cx="1011234" cy="1011234"/>
          </a:xfrm>
          <a:prstGeom prst="rect">
            <a:avLst/>
          </a:prstGeom>
        </p:spPr>
      </p:pic>
    </p:spTree>
    <p:extLst>
      <p:ext uri="{BB962C8B-B14F-4D97-AF65-F5344CB8AC3E}">
        <p14:creationId xmlns:p14="http://schemas.microsoft.com/office/powerpoint/2010/main" val="2698306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g1f083006354_0_62"/>
          <p:cNvSpPr/>
          <p:nvPr/>
        </p:nvSpPr>
        <p:spPr>
          <a:xfrm>
            <a:off x="8819909" y="0"/>
            <a:ext cx="3387300" cy="4080300"/>
          </a:xfrm>
          <a:prstGeom prst="roundRect">
            <a:avLst>
              <a:gd name="adj" fmla="val 0"/>
            </a:avLst>
          </a:prstGeom>
          <a:solidFill>
            <a:srgbClr val="FFFFFF"/>
          </a:solidFill>
          <a:ln>
            <a:noFill/>
          </a:ln>
        </p:spPr>
        <p:txBody>
          <a:bodyPr spcFirstLastPara="1" wrap="square" lIns="38100" tIns="38100" rIns="38100" bIns="381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3000"/>
              <a:buFont typeface="Open Sans"/>
              <a:buNone/>
              <a:tabLst/>
              <a:defRPr/>
            </a:pPr>
            <a:endParaRPr kumimoji="0" sz="30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53" name="Google Shape;53;g1f083006354_0_62"/>
          <p:cNvSpPr/>
          <p:nvPr/>
        </p:nvSpPr>
        <p:spPr>
          <a:xfrm>
            <a:off x="6147849" y="0"/>
            <a:ext cx="6059100" cy="6867900"/>
          </a:xfrm>
          <a:prstGeom prst="rect">
            <a:avLst/>
          </a:prstGeom>
          <a:gradFill>
            <a:gsLst>
              <a:gs pos="0">
                <a:srgbClr val="1CADE2"/>
              </a:gs>
              <a:gs pos="100000">
                <a:srgbClr val="0186AA"/>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54" name="Google Shape;54;g1f083006354_0_62"/>
          <p:cNvPicPr preferRelativeResize="0"/>
          <p:nvPr/>
        </p:nvPicPr>
        <p:blipFill rotWithShape="1">
          <a:blip r:embed="rId3">
            <a:alphaModFix/>
          </a:blip>
          <a:srcRect t="-8873"/>
          <a:stretch/>
        </p:blipFill>
        <p:spPr>
          <a:xfrm>
            <a:off x="9461172" y="-1886484"/>
            <a:ext cx="3962400" cy="7466555"/>
          </a:xfrm>
          <a:prstGeom prst="rect">
            <a:avLst/>
          </a:prstGeom>
          <a:noFill/>
          <a:ln>
            <a:noFill/>
          </a:ln>
        </p:spPr>
      </p:pic>
      <p:sp>
        <p:nvSpPr>
          <p:cNvPr id="55" name="Google Shape;55;g1f083006354_0_62"/>
          <p:cNvSpPr/>
          <p:nvPr/>
        </p:nvSpPr>
        <p:spPr>
          <a:xfrm>
            <a:off x="7206009" y="1456259"/>
            <a:ext cx="4024800" cy="4172400"/>
          </a:xfrm>
          <a:prstGeom prst="roundRect">
            <a:avLst>
              <a:gd name="adj" fmla="val 3483"/>
            </a:avLst>
          </a:prstGeom>
          <a:solidFill>
            <a:srgbClr val="FFFFFF"/>
          </a:solidFill>
          <a:ln>
            <a:noFill/>
          </a:ln>
        </p:spPr>
        <p:txBody>
          <a:bodyPr spcFirstLastPara="1" wrap="square" lIns="38100" tIns="38100" rIns="38100" bIns="381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3000"/>
              <a:buFont typeface="Open Sans"/>
              <a:buNone/>
              <a:tabLst/>
              <a:defRPr/>
            </a:pPr>
            <a:endParaRPr kumimoji="0" sz="30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56" name="Google Shape;56;g1f083006354_0_62"/>
          <p:cNvSpPr/>
          <p:nvPr/>
        </p:nvSpPr>
        <p:spPr>
          <a:xfrm>
            <a:off x="0" y="321190"/>
            <a:ext cx="6147900" cy="4617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186AA"/>
              </a:buClr>
              <a:buSzPts val="2400"/>
              <a:buFont typeface="Open Sans SemiBold"/>
              <a:buNone/>
              <a:tabLst/>
              <a:defRPr/>
            </a:pPr>
            <a:r>
              <a:rPr kumimoji="0" lang="fr-FR" sz="2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TheraPanacea Overview</a:t>
            </a:r>
            <a:endParaRPr kumimoji="0" sz="2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endParaRPr>
          </a:p>
        </p:txBody>
      </p:sp>
      <p:pic>
        <p:nvPicPr>
          <p:cNvPr id="57" name="Google Shape;57;g1f083006354_0_62"/>
          <p:cNvPicPr preferRelativeResize="0"/>
          <p:nvPr/>
        </p:nvPicPr>
        <p:blipFill rotWithShape="1">
          <a:blip r:embed="rId4">
            <a:alphaModFix/>
          </a:blip>
          <a:srcRect/>
          <a:stretch/>
        </p:blipFill>
        <p:spPr>
          <a:xfrm>
            <a:off x="7784592" y="1802328"/>
            <a:ext cx="1066300" cy="756537"/>
          </a:xfrm>
          <a:prstGeom prst="rect">
            <a:avLst/>
          </a:prstGeom>
          <a:noFill/>
          <a:ln>
            <a:noFill/>
          </a:ln>
        </p:spPr>
      </p:pic>
      <p:pic>
        <p:nvPicPr>
          <p:cNvPr id="58" name="Google Shape;58;g1f083006354_0_62" descr="http://www.s2e2.fr/sites/default/files/styles/illustration_miniature_crop/public/ged/bpi_france.png?itok=9Z8aqrV-"/>
          <p:cNvPicPr preferRelativeResize="0"/>
          <p:nvPr/>
        </p:nvPicPr>
        <p:blipFill rotWithShape="1">
          <a:blip r:embed="rId5">
            <a:alphaModFix/>
          </a:blip>
          <a:srcRect t="25850" b="18364"/>
          <a:stretch/>
        </p:blipFill>
        <p:spPr>
          <a:xfrm>
            <a:off x="7722232" y="3281044"/>
            <a:ext cx="1150304" cy="417094"/>
          </a:xfrm>
          <a:prstGeom prst="rect">
            <a:avLst/>
          </a:prstGeom>
          <a:noFill/>
          <a:ln>
            <a:noFill/>
          </a:ln>
        </p:spPr>
      </p:pic>
      <p:pic>
        <p:nvPicPr>
          <p:cNvPr id="59" name="Google Shape;59;g1f083006354_0_62"/>
          <p:cNvPicPr preferRelativeResize="0"/>
          <p:nvPr/>
        </p:nvPicPr>
        <p:blipFill rotWithShape="1">
          <a:blip r:embed="rId6">
            <a:alphaModFix/>
          </a:blip>
          <a:srcRect/>
          <a:stretch/>
        </p:blipFill>
        <p:spPr>
          <a:xfrm>
            <a:off x="9191625" y="3110603"/>
            <a:ext cx="1430207" cy="729186"/>
          </a:xfrm>
          <a:prstGeom prst="rect">
            <a:avLst/>
          </a:prstGeom>
          <a:noFill/>
          <a:ln>
            <a:noFill/>
          </a:ln>
        </p:spPr>
      </p:pic>
      <p:pic>
        <p:nvPicPr>
          <p:cNvPr id="60" name="Google Shape;60;g1f083006354_0_62"/>
          <p:cNvPicPr preferRelativeResize="0"/>
          <p:nvPr/>
        </p:nvPicPr>
        <p:blipFill rotWithShape="1">
          <a:blip r:embed="rId7">
            <a:alphaModFix/>
          </a:blip>
          <a:srcRect/>
          <a:stretch/>
        </p:blipFill>
        <p:spPr>
          <a:xfrm>
            <a:off x="7801229" y="4219972"/>
            <a:ext cx="992309" cy="992309"/>
          </a:xfrm>
          <a:prstGeom prst="rect">
            <a:avLst/>
          </a:prstGeom>
          <a:noFill/>
          <a:ln>
            <a:noFill/>
          </a:ln>
        </p:spPr>
      </p:pic>
      <p:pic>
        <p:nvPicPr>
          <p:cNvPr id="61" name="Google Shape;61;g1f083006354_0_62"/>
          <p:cNvPicPr preferRelativeResize="0"/>
          <p:nvPr/>
        </p:nvPicPr>
        <p:blipFill rotWithShape="1">
          <a:blip r:embed="rId8">
            <a:alphaModFix/>
          </a:blip>
          <a:srcRect/>
          <a:stretch/>
        </p:blipFill>
        <p:spPr>
          <a:xfrm>
            <a:off x="9191625" y="4434797"/>
            <a:ext cx="1446126" cy="563276"/>
          </a:xfrm>
          <a:prstGeom prst="rect">
            <a:avLst/>
          </a:prstGeom>
          <a:noFill/>
          <a:ln>
            <a:noFill/>
          </a:ln>
        </p:spPr>
      </p:pic>
      <p:sp>
        <p:nvSpPr>
          <p:cNvPr id="62" name="Google Shape;62;g1f083006354_0_62"/>
          <p:cNvSpPr/>
          <p:nvPr/>
        </p:nvSpPr>
        <p:spPr>
          <a:xfrm>
            <a:off x="6750646" y="5821097"/>
            <a:ext cx="4881900" cy="7572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1200"/>
              <a:buFont typeface="Open Sans"/>
              <a:buNone/>
              <a:tabLst/>
              <a:defRPr/>
            </a:pPr>
            <a: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t>H2020 ERC POC, Grands Prix d’Innovation de la Ville de Paris, Concours d’innovation numérique, Concours iLab des jeunes </a:t>
            </a:r>
            <a:b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br>
            <a: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t>entreprises innovantes, Paris Region AI challenge, Prix de l’innovation en imagerie médicale Société Francaise de Radiologie</a:t>
            </a:r>
            <a:endParaRPr kumimoji="0" sz="12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pic>
        <p:nvPicPr>
          <p:cNvPr id="63" name="Google Shape;63;g1f083006354_0_62"/>
          <p:cNvPicPr preferRelativeResize="0"/>
          <p:nvPr/>
        </p:nvPicPr>
        <p:blipFill rotWithShape="1">
          <a:blip r:embed="rId9">
            <a:alphaModFix/>
          </a:blip>
          <a:srcRect/>
          <a:stretch/>
        </p:blipFill>
        <p:spPr>
          <a:xfrm>
            <a:off x="2612539" y="9309315"/>
            <a:ext cx="215822" cy="145500"/>
          </a:xfrm>
          <a:prstGeom prst="rect">
            <a:avLst/>
          </a:prstGeom>
          <a:noFill/>
          <a:ln>
            <a:noFill/>
          </a:ln>
        </p:spPr>
      </p:pic>
      <p:pic>
        <p:nvPicPr>
          <p:cNvPr id="64" name="Google Shape;64;g1f083006354_0_62"/>
          <p:cNvPicPr preferRelativeResize="0"/>
          <p:nvPr/>
        </p:nvPicPr>
        <p:blipFill rotWithShape="1">
          <a:blip r:embed="rId10">
            <a:alphaModFix/>
          </a:blip>
          <a:srcRect/>
          <a:stretch/>
        </p:blipFill>
        <p:spPr>
          <a:xfrm>
            <a:off x="1993522" y="6309553"/>
            <a:ext cx="671923" cy="389007"/>
          </a:xfrm>
          <a:prstGeom prst="rect">
            <a:avLst/>
          </a:prstGeom>
          <a:noFill/>
          <a:ln>
            <a:noFill/>
          </a:ln>
        </p:spPr>
      </p:pic>
      <p:pic>
        <p:nvPicPr>
          <p:cNvPr id="65" name="Google Shape;65;g1f083006354_0_62"/>
          <p:cNvPicPr preferRelativeResize="0"/>
          <p:nvPr/>
        </p:nvPicPr>
        <p:blipFill rotWithShape="1">
          <a:blip r:embed="rId11">
            <a:alphaModFix/>
          </a:blip>
          <a:srcRect/>
          <a:stretch/>
        </p:blipFill>
        <p:spPr>
          <a:xfrm>
            <a:off x="9207544" y="1925495"/>
            <a:ext cx="1430208" cy="606931"/>
          </a:xfrm>
          <a:prstGeom prst="rect">
            <a:avLst/>
          </a:prstGeom>
          <a:noFill/>
          <a:ln>
            <a:noFill/>
          </a:ln>
        </p:spPr>
      </p:pic>
      <p:pic>
        <p:nvPicPr>
          <p:cNvPr id="66" name="Google Shape;66;g1f083006354_0_62" descr="Résultat de recherche d'images pour &quot;universite paris saclay&quot;"/>
          <p:cNvPicPr preferRelativeResize="0"/>
          <p:nvPr/>
        </p:nvPicPr>
        <p:blipFill rotWithShape="1">
          <a:blip r:embed="rId12">
            <a:alphaModFix/>
          </a:blip>
          <a:srcRect/>
          <a:stretch/>
        </p:blipFill>
        <p:spPr>
          <a:xfrm>
            <a:off x="925773" y="6128423"/>
            <a:ext cx="671923" cy="671923"/>
          </a:xfrm>
          <a:prstGeom prst="rect">
            <a:avLst/>
          </a:prstGeom>
          <a:noFill/>
          <a:ln>
            <a:noFill/>
          </a:ln>
        </p:spPr>
      </p:pic>
      <p:sp>
        <p:nvSpPr>
          <p:cNvPr id="67" name="Google Shape;67;g1f083006354_0_62" descr="Bouclier de Newton avec un remplissage uni"/>
          <p:cNvSpPr/>
          <p:nvPr/>
        </p:nvSpPr>
        <p:spPr>
          <a:xfrm>
            <a:off x="925773" y="3371689"/>
            <a:ext cx="471876" cy="333836"/>
          </a:xfrm>
          <a:custGeom>
            <a:avLst/>
            <a:gdLst/>
            <a:ahLst/>
            <a:cxnLst/>
            <a:rect l="l" t="t" r="r" b="b"/>
            <a:pathLst>
              <a:path w="471876" h="333836" extrusionOk="0">
                <a:moveTo>
                  <a:pt x="464942" y="154007"/>
                </a:moveTo>
                <a:cubicBezTo>
                  <a:pt x="454756" y="139461"/>
                  <a:pt x="435947" y="133763"/>
                  <a:pt x="419402" y="140211"/>
                </a:cubicBezTo>
                <a:lnTo>
                  <a:pt x="380060" y="90696"/>
                </a:lnTo>
                <a:lnTo>
                  <a:pt x="380060" y="30816"/>
                </a:lnTo>
                <a:cubicBezTo>
                  <a:pt x="380043" y="13804"/>
                  <a:pt x="366256" y="17"/>
                  <a:pt x="349244" y="0"/>
                </a:cubicBezTo>
                <a:lnTo>
                  <a:pt x="51359" y="0"/>
                </a:lnTo>
                <a:cubicBezTo>
                  <a:pt x="34349" y="20"/>
                  <a:pt x="20564" y="13805"/>
                  <a:pt x="20544" y="30816"/>
                </a:cubicBezTo>
                <a:lnTo>
                  <a:pt x="20544" y="303021"/>
                </a:lnTo>
                <a:lnTo>
                  <a:pt x="0" y="303021"/>
                </a:lnTo>
                <a:lnTo>
                  <a:pt x="0" y="333837"/>
                </a:lnTo>
                <a:lnTo>
                  <a:pt x="400604" y="333837"/>
                </a:lnTo>
                <a:lnTo>
                  <a:pt x="400604" y="303021"/>
                </a:lnTo>
                <a:lnTo>
                  <a:pt x="380060" y="303021"/>
                </a:lnTo>
                <a:lnTo>
                  <a:pt x="380060" y="123715"/>
                </a:lnTo>
                <a:lnTo>
                  <a:pt x="402905" y="152476"/>
                </a:lnTo>
                <a:cubicBezTo>
                  <a:pt x="389877" y="169294"/>
                  <a:pt x="392949" y="193489"/>
                  <a:pt x="409767" y="206517"/>
                </a:cubicBezTo>
                <a:cubicBezTo>
                  <a:pt x="426586" y="219545"/>
                  <a:pt x="450781" y="216473"/>
                  <a:pt x="463808" y="199654"/>
                </a:cubicBezTo>
                <a:cubicBezTo>
                  <a:pt x="474131" y="186329"/>
                  <a:pt x="474590" y="167839"/>
                  <a:pt x="464942" y="154017"/>
                </a:cubicBezTo>
                <a:close/>
                <a:moveTo>
                  <a:pt x="359516" y="30816"/>
                </a:moveTo>
                <a:lnTo>
                  <a:pt x="359516" y="64836"/>
                </a:lnTo>
                <a:lnTo>
                  <a:pt x="324325" y="20544"/>
                </a:lnTo>
                <a:lnTo>
                  <a:pt x="349244" y="20544"/>
                </a:lnTo>
                <a:cubicBezTo>
                  <a:pt x="354918" y="20544"/>
                  <a:pt x="359516" y="25143"/>
                  <a:pt x="359516" y="30816"/>
                </a:cubicBezTo>
                <a:close/>
                <a:moveTo>
                  <a:pt x="359516" y="303021"/>
                </a:moveTo>
                <a:lnTo>
                  <a:pt x="41088" y="303021"/>
                </a:lnTo>
                <a:lnTo>
                  <a:pt x="41088" y="30816"/>
                </a:lnTo>
                <a:cubicBezTo>
                  <a:pt x="41088" y="25143"/>
                  <a:pt x="45686" y="20544"/>
                  <a:pt x="51359" y="20544"/>
                </a:cubicBezTo>
                <a:lnTo>
                  <a:pt x="84743" y="20544"/>
                </a:lnTo>
                <a:lnTo>
                  <a:pt x="84743" y="181186"/>
                </a:lnTo>
                <a:cubicBezTo>
                  <a:pt x="64240" y="186859"/>
                  <a:pt x="52217" y="208079"/>
                  <a:pt x="57890" y="228583"/>
                </a:cubicBezTo>
                <a:cubicBezTo>
                  <a:pt x="63564" y="249086"/>
                  <a:pt x="84784" y="261109"/>
                  <a:pt x="105287" y="255435"/>
                </a:cubicBezTo>
                <a:cubicBezTo>
                  <a:pt x="125790" y="249763"/>
                  <a:pt x="137813" y="228542"/>
                  <a:pt x="132140" y="208039"/>
                </a:cubicBezTo>
                <a:cubicBezTo>
                  <a:pt x="128530" y="194991"/>
                  <a:pt x="118335" y="184796"/>
                  <a:pt x="105287" y="181186"/>
                </a:cubicBezTo>
                <a:lnTo>
                  <a:pt x="105287" y="20544"/>
                </a:lnTo>
                <a:lnTo>
                  <a:pt x="161782" y="20544"/>
                </a:lnTo>
                <a:lnTo>
                  <a:pt x="161782" y="181186"/>
                </a:lnTo>
                <a:cubicBezTo>
                  <a:pt x="141279" y="186859"/>
                  <a:pt x="129256" y="208079"/>
                  <a:pt x="134930" y="228583"/>
                </a:cubicBezTo>
                <a:cubicBezTo>
                  <a:pt x="140603" y="249086"/>
                  <a:pt x="161823" y="261109"/>
                  <a:pt x="182326" y="255435"/>
                </a:cubicBezTo>
                <a:cubicBezTo>
                  <a:pt x="202829" y="249763"/>
                  <a:pt x="214852" y="228542"/>
                  <a:pt x="209179" y="208039"/>
                </a:cubicBezTo>
                <a:cubicBezTo>
                  <a:pt x="205569" y="194991"/>
                  <a:pt x="195374" y="184796"/>
                  <a:pt x="182326" y="181186"/>
                </a:cubicBezTo>
                <a:lnTo>
                  <a:pt x="182326" y="20544"/>
                </a:lnTo>
                <a:lnTo>
                  <a:pt x="238822" y="20544"/>
                </a:lnTo>
                <a:lnTo>
                  <a:pt x="238822" y="181186"/>
                </a:lnTo>
                <a:cubicBezTo>
                  <a:pt x="218318" y="186859"/>
                  <a:pt x="206296" y="208079"/>
                  <a:pt x="211969" y="228583"/>
                </a:cubicBezTo>
                <a:cubicBezTo>
                  <a:pt x="217642" y="249086"/>
                  <a:pt x="238862" y="261109"/>
                  <a:pt x="259365" y="255435"/>
                </a:cubicBezTo>
                <a:cubicBezTo>
                  <a:pt x="279869" y="249763"/>
                  <a:pt x="291891" y="228542"/>
                  <a:pt x="286218" y="208039"/>
                </a:cubicBezTo>
                <a:cubicBezTo>
                  <a:pt x="282608" y="194991"/>
                  <a:pt x="272413" y="184796"/>
                  <a:pt x="259365" y="181186"/>
                </a:cubicBezTo>
                <a:lnTo>
                  <a:pt x="259365" y="20544"/>
                </a:lnTo>
                <a:lnTo>
                  <a:pt x="298085" y="20544"/>
                </a:lnTo>
                <a:lnTo>
                  <a:pt x="359516" y="9786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sp>
        <p:nvSpPr>
          <p:cNvPr id="68" name="Google Shape;68;g1f083006354_0_62"/>
          <p:cNvSpPr txBox="1"/>
          <p:nvPr/>
        </p:nvSpPr>
        <p:spPr>
          <a:xfrm>
            <a:off x="1590451" y="1658157"/>
            <a:ext cx="39216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323232"/>
              </a:buClr>
              <a:buSzPts val="1400"/>
              <a:buFont typeface="Open Sans"/>
              <a:buNone/>
              <a:tabLst/>
              <a:defRPr/>
            </a:pP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Company is spin-off of </a:t>
            </a: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Artificial </a:t>
            </a:r>
            <a:b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b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Intelligence research</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 lab</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9" name="Google Shape;69;g1f083006354_0_62"/>
          <p:cNvSpPr txBox="1"/>
          <p:nvPr/>
        </p:nvSpPr>
        <p:spPr>
          <a:xfrm>
            <a:off x="1554249" y="2468904"/>
            <a:ext cx="33627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Founded in 2017 </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and based in Paris &amp;  Pittsburgh, </a:t>
            </a:r>
            <a:r>
              <a:rPr kumimoji="0" lang="fr-FR" sz="1400" b="1" i="0" u="none" strike="noStrike" kern="0" cap="none" spc="0" normalizeH="0" baseline="0" noProof="0">
                <a:ln>
                  <a:noFill/>
                </a:ln>
                <a:solidFill>
                  <a:srgbClr val="28497A"/>
                </a:solidFill>
                <a:effectLst/>
                <a:uLnTx/>
                <a:uFillTx/>
                <a:latin typeface="Open Sans"/>
                <a:ea typeface="Open Sans"/>
                <a:cs typeface="Open Sans"/>
                <a:sym typeface="Open Sans"/>
              </a:rPr>
              <a:t>70+ employees </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to date</a:t>
            </a:r>
            <a:endParaRPr kumimoji="0" sz="1400" b="1" i="0" u="none" strike="noStrike" kern="0" cap="none" spc="0" normalizeH="0" baseline="0" noProof="0">
              <a:ln>
                <a:noFill/>
              </a:ln>
              <a:solidFill>
                <a:srgbClr val="323232"/>
              </a:solidFill>
              <a:effectLst/>
              <a:uLnTx/>
              <a:uFillTx/>
              <a:latin typeface="Open Sans"/>
              <a:ea typeface="Open Sans"/>
              <a:cs typeface="Open Sans"/>
              <a:sym typeface="Open Sans"/>
            </a:endParaRPr>
          </a:p>
        </p:txBody>
      </p:sp>
      <p:sp>
        <p:nvSpPr>
          <p:cNvPr id="70" name="Google Shape;70;g1f083006354_0_62"/>
          <p:cNvSpPr txBox="1"/>
          <p:nvPr/>
        </p:nvSpPr>
        <p:spPr>
          <a:xfrm>
            <a:off x="1554249" y="3327645"/>
            <a:ext cx="3426600" cy="6741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323232"/>
              </a:buClr>
              <a:buSzPts val="1400"/>
              <a:buFont typeface="Open Sans"/>
              <a:buNone/>
              <a:tabLst/>
              <a:defRPr/>
            </a:pP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Core expertise in </a:t>
            </a: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Advanced </a:t>
            </a:r>
            <a:r>
              <a:rPr kumimoji="0" lang="fr-FR" sz="1400" b="1"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Mathematics, Medical Imaging and AI</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1" name="Google Shape;71;g1f083006354_0_62"/>
          <p:cNvSpPr txBox="1"/>
          <p:nvPr/>
        </p:nvSpPr>
        <p:spPr>
          <a:xfrm>
            <a:off x="1525115" y="4097225"/>
            <a:ext cx="40884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ART-Plan</a:t>
            </a:r>
            <a:r>
              <a:rPr kumimoji="0" lang="fr-FR" sz="1400" b="0" i="0" u="none" strike="noStrike" kern="0" cap="none" spc="0" normalizeH="0" baseline="0" noProof="0">
                <a:ln>
                  <a:noFill/>
                </a:ln>
                <a:solidFill>
                  <a:srgbClr val="323232"/>
                </a:solidFill>
                <a:effectLst/>
                <a:uLnTx/>
                <a:uFillTx/>
                <a:latin typeface="Open Sans SemiBold"/>
                <a:ea typeface="Open Sans SemiBold"/>
                <a:cs typeface="Open Sans SemiBold"/>
                <a:sym typeface="Open Sans SemiBold"/>
              </a:rPr>
              <a:t> solution for Radiation Oncology 1</a:t>
            </a:r>
            <a:r>
              <a:rPr kumimoji="0" lang="fr-FR" sz="1400" b="0" i="0" u="none" strike="noStrike" kern="0" cap="none" spc="0" normalizeH="0" baseline="30000" noProof="0">
                <a:ln>
                  <a:noFill/>
                </a:ln>
                <a:solidFill>
                  <a:srgbClr val="323232"/>
                </a:solidFill>
                <a:effectLst/>
                <a:uLnTx/>
                <a:uFillTx/>
                <a:latin typeface="Open Sans SemiBold"/>
                <a:ea typeface="Open Sans SemiBold"/>
                <a:cs typeface="Open Sans SemiBold"/>
                <a:sym typeface="Open Sans SemiBold"/>
              </a:rPr>
              <a:t>st</a:t>
            </a:r>
            <a:r>
              <a:rPr kumimoji="0" lang="fr-FR" sz="1400" b="0" i="0" u="none" strike="noStrike" kern="0" cap="none" spc="0" normalizeH="0" baseline="0" noProof="0">
                <a:ln>
                  <a:noFill/>
                </a:ln>
                <a:solidFill>
                  <a:srgbClr val="323232"/>
                </a:solidFill>
                <a:effectLst/>
                <a:uLnTx/>
                <a:uFillTx/>
                <a:latin typeface="Open Sans SemiBold"/>
                <a:ea typeface="Open Sans SemiBold"/>
                <a:cs typeface="Open Sans SemiBold"/>
                <a:sym typeface="Open Sans SemiBold"/>
              </a:rPr>
              <a:t> market launch</a:t>
            </a:r>
            <a:r>
              <a:rPr kumimoji="0" lang="fr-FR" sz="1400" b="0" i="0" u="none" strike="noStrike" kern="0" cap="none" spc="0" normalizeH="0" baseline="0" noProof="0">
                <a:ln>
                  <a:noFill/>
                </a:ln>
                <a:solidFill>
                  <a:srgbClr val="62F8DA"/>
                </a:solidFill>
                <a:effectLst/>
                <a:uLnTx/>
                <a:uFillTx/>
                <a:latin typeface="Open Sans SemiBold"/>
                <a:ea typeface="Open Sans SemiBold"/>
                <a:cs typeface="Open Sans SemiBold"/>
                <a:sym typeface="Open Sans SemiBold"/>
              </a:rPr>
              <a:t> </a:t>
            </a:r>
            <a:r>
              <a:rPr kumimoji="0" lang="fr-FR" sz="1400" b="1"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in 2019</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2" name="Google Shape;72;g1f083006354_0_62"/>
          <p:cNvSpPr txBox="1"/>
          <p:nvPr/>
        </p:nvSpPr>
        <p:spPr>
          <a:xfrm>
            <a:off x="1525115" y="5060140"/>
            <a:ext cx="36738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1" i="0" u="none" strike="noStrike" kern="0" cap="none" spc="0" normalizeH="0" baseline="0" noProof="0" dirty="0">
                <a:ln>
                  <a:noFill/>
                </a:ln>
                <a:solidFill>
                  <a:srgbClr val="0186AA"/>
                </a:solidFill>
                <a:effectLst/>
                <a:uLnTx/>
                <a:uFillTx/>
                <a:latin typeface="Open Sans SemiBold"/>
                <a:ea typeface="Open Sans SemiBold"/>
                <a:cs typeface="Open Sans SemiBold"/>
                <a:sym typeface="Open Sans SemiBold"/>
              </a:rPr>
              <a:t>100+ user sites</a:t>
            </a:r>
            <a:r>
              <a:rPr kumimoji="0" lang="fr-FR" sz="1400" b="0" i="0" u="none" strike="noStrike" kern="0" cap="none" spc="0" normalizeH="0" baseline="0" noProof="0" dirty="0">
                <a:ln>
                  <a:noFill/>
                </a:ln>
                <a:solidFill>
                  <a:srgbClr val="0186AA"/>
                </a:solidFill>
                <a:effectLst/>
                <a:uLnTx/>
                <a:uFillTx/>
                <a:latin typeface="Open Sans SemiBold"/>
                <a:ea typeface="Open Sans SemiBold"/>
                <a:cs typeface="Open Sans SemiBold"/>
                <a:sym typeface="Open Sans SemiBold"/>
              </a:rPr>
              <a:t> </a:t>
            </a:r>
            <a:r>
              <a:rPr kumimoji="0" lang="fr-FR" sz="1400" b="0" i="0" u="none" strike="noStrike" kern="0" cap="none" spc="0" normalizeH="0" baseline="0" noProof="0" dirty="0">
                <a:ln>
                  <a:noFill/>
                </a:ln>
                <a:solidFill>
                  <a:srgbClr val="323232"/>
                </a:solidFill>
                <a:effectLst/>
                <a:uLnTx/>
                <a:uFillTx/>
                <a:latin typeface="Open Sans SemiBold"/>
                <a:ea typeface="Open Sans SemiBold"/>
                <a:cs typeface="Open Sans SemiBold"/>
                <a:sym typeface="Open Sans SemiBold"/>
              </a:rPr>
              <a:t>in Europe, </a:t>
            </a:r>
            <a:r>
              <a:rPr kumimoji="0" lang="fr-FR" sz="1400" b="0" i="0" u="none" strike="noStrike" kern="0" cap="none" spc="0" normalizeH="0" baseline="0" noProof="0" dirty="0" err="1">
                <a:ln>
                  <a:noFill/>
                </a:ln>
                <a:solidFill>
                  <a:srgbClr val="323232"/>
                </a:solidFill>
                <a:effectLst/>
                <a:uLnTx/>
                <a:uFillTx/>
                <a:latin typeface="Open Sans SemiBold"/>
                <a:ea typeface="Open Sans SemiBold"/>
                <a:cs typeface="Open Sans SemiBold"/>
                <a:sym typeface="Open Sans SemiBold"/>
              </a:rPr>
              <a:t>Africa</a:t>
            </a:r>
            <a:r>
              <a:rPr kumimoji="0" lang="fr-FR" sz="1400" b="0" i="0" u="none" strike="noStrike" kern="0" cap="none" spc="0" normalizeH="0" baseline="0" noProof="0" dirty="0">
                <a:ln>
                  <a:noFill/>
                </a:ln>
                <a:solidFill>
                  <a:srgbClr val="323232"/>
                </a:solidFill>
                <a:effectLst/>
                <a:uLnTx/>
                <a:uFillTx/>
                <a:latin typeface="Open Sans SemiBold"/>
                <a:ea typeface="Open Sans SemiBold"/>
                <a:cs typeface="Open Sans SemiBold"/>
                <a:sym typeface="Open Sans SemiBold"/>
              </a:rPr>
              <a:t>, Middle East and the US</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73" name="Google Shape;73;g1f083006354_0_62"/>
          <p:cNvSpPr txBox="1"/>
          <p:nvPr/>
        </p:nvSpPr>
        <p:spPr>
          <a:xfrm>
            <a:off x="6980338" y="431983"/>
            <a:ext cx="4472400" cy="9234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90000"/>
              </a:lnSpc>
              <a:spcBef>
                <a:spcPts val="0"/>
              </a:spcBef>
              <a:spcAft>
                <a:spcPts val="0"/>
              </a:spcAft>
              <a:buClr>
                <a:srgbClr val="FFFFFF"/>
              </a:buClr>
              <a:buSzPts val="2000"/>
              <a:buFont typeface="Open Sans SemiBold"/>
              <a:buNone/>
              <a:tabLst/>
              <a:defRPr/>
            </a:pPr>
            <a:r>
              <a:rPr kumimoji="0" lang="fr-FR" sz="2000" b="0" i="0" u="none" strike="noStrike" kern="0" cap="none" spc="0" normalizeH="0" baseline="0" noProof="0">
                <a:ln>
                  <a:noFill/>
                </a:ln>
                <a:solidFill>
                  <a:srgbClr val="FFFFFF"/>
                </a:solidFill>
                <a:effectLst/>
                <a:uLnTx/>
                <a:uFillTx/>
                <a:latin typeface="Open Sans SemiBold"/>
                <a:ea typeface="Open Sans SemiBold"/>
                <a:cs typeface="Open Sans SemiBold"/>
                <a:sym typeface="Open Sans SemiBold"/>
              </a:rPr>
              <a:t>European and National Science and Innovation Prizes and Awards obtained since 2017: </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4" name="Google Shape;74;g1f083006354_0_62" descr="Cigogne bébé avec un remplissage uni"/>
          <p:cNvSpPr/>
          <p:nvPr/>
        </p:nvSpPr>
        <p:spPr>
          <a:xfrm>
            <a:off x="1000831" y="2517847"/>
            <a:ext cx="265259" cy="339155"/>
          </a:xfrm>
          <a:custGeom>
            <a:avLst/>
            <a:gdLst/>
            <a:ahLst/>
            <a:cxnLst/>
            <a:rect l="l" t="t" r="r" b="b"/>
            <a:pathLst>
              <a:path w="392976" h="502452" extrusionOk="0">
                <a:moveTo>
                  <a:pt x="332312" y="58389"/>
                </a:moveTo>
                <a:cubicBezTo>
                  <a:pt x="336784" y="56248"/>
                  <a:pt x="340858" y="53360"/>
                  <a:pt x="344360" y="49851"/>
                </a:cubicBezTo>
                <a:cubicBezTo>
                  <a:pt x="353216" y="41376"/>
                  <a:pt x="357691" y="29304"/>
                  <a:pt x="356497" y="17104"/>
                </a:cubicBezTo>
                <a:cubicBezTo>
                  <a:pt x="344299" y="15919"/>
                  <a:pt x="332233" y="20398"/>
                  <a:pt x="323762" y="29253"/>
                </a:cubicBezTo>
                <a:cubicBezTo>
                  <a:pt x="321237" y="31795"/>
                  <a:pt x="319029" y="34634"/>
                  <a:pt x="317188" y="37708"/>
                </a:cubicBezTo>
                <a:cubicBezTo>
                  <a:pt x="315347" y="34632"/>
                  <a:pt x="313137" y="31793"/>
                  <a:pt x="310609" y="29253"/>
                </a:cubicBezTo>
                <a:cubicBezTo>
                  <a:pt x="302133" y="20395"/>
                  <a:pt x="290058" y="15920"/>
                  <a:pt x="277857" y="17116"/>
                </a:cubicBezTo>
                <a:cubicBezTo>
                  <a:pt x="276786" y="27451"/>
                  <a:pt x="279877" y="37786"/>
                  <a:pt x="286446" y="45837"/>
                </a:cubicBezTo>
                <a:cubicBezTo>
                  <a:pt x="266052" y="40721"/>
                  <a:pt x="245294" y="37191"/>
                  <a:pt x="224356" y="35277"/>
                </a:cubicBezTo>
                <a:cubicBezTo>
                  <a:pt x="222155" y="13707"/>
                  <a:pt x="202885" y="-1995"/>
                  <a:pt x="181315" y="206"/>
                </a:cubicBezTo>
                <a:cubicBezTo>
                  <a:pt x="171796" y="1177"/>
                  <a:pt x="162960" y="5591"/>
                  <a:pt x="156466" y="12619"/>
                </a:cubicBezTo>
                <a:cubicBezTo>
                  <a:pt x="155350" y="13486"/>
                  <a:pt x="154330" y="14470"/>
                  <a:pt x="153424" y="15555"/>
                </a:cubicBezTo>
                <a:cubicBezTo>
                  <a:pt x="137730" y="34725"/>
                  <a:pt x="132815" y="60539"/>
                  <a:pt x="140366" y="84135"/>
                </a:cubicBezTo>
                <a:lnTo>
                  <a:pt x="173892" y="188420"/>
                </a:lnTo>
                <a:cubicBezTo>
                  <a:pt x="155592" y="181171"/>
                  <a:pt x="136116" y="177348"/>
                  <a:pt x="116433" y="177141"/>
                </a:cubicBezTo>
                <a:cubicBezTo>
                  <a:pt x="98108" y="176943"/>
                  <a:pt x="80009" y="181209"/>
                  <a:pt x="63701" y="189570"/>
                </a:cubicBezTo>
                <a:lnTo>
                  <a:pt x="32482" y="158346"/>
                </a:lnTo>
                <a:cubicBezTo>
                  <a:pt x="11858" y="176160"/>
                  <a:pt x="2" y="202064"/>
                  <a:pt x="0" y="229317"/>
                </a:cubicBezTo>
                <a:cubicBezTo>
                  <a:pt x="278" y="281658"/>
                  <a:pt x="42871" y="323897"/>
                  <a:pt x="95213" y="323738"/>
                </a:cubicBezTo>
                <a:cubicBezTo>
                  <a:pt x="97133" y="324081"/>
                  <a:pt x="99086" y="324333"/>
                  <a:pt x="101051" y="324580"/>
                </a:cubicBezTo>
                <a:lnTo>
                  <a:pt x="101051" y="488418"/>
                </a:lnTo>
                <a:cubicBezTo>
                  <a:pt x="101051" y="496169"/>
                  <a:pt x="107335" y="502453"/>
                  <a:pt x="115086" y="502453"/>
                </a:cubicBezTo>
                <a:lnTo>
                  <a:pt x="157191" y="502453"/>
                </a:lnTo>
                <a:cubicBezTo>
                  <a:pt x="164942" y="502453"/>
                  <a:pt x="171225" y="496169"/>
                  <a:pt x="171225" y="488418"/>
                </a:cubicBezTo>
                <a:cubicBezTo>
                  <a:pt x="171225" y="480667"/>
                  <a:pt x="164942" y="474383"/>
                  <a:pt x="157191" y="474383"/>
                </a:cubicBezTo>
                <a:lnTo>
                  <a:pt x="129121" y="474383"/>
                </a:lnTo>
                <a:lnTo>
                  <a:pt x="129121" y="324855"/>
                </a:lnTo>
                <a:cubicBezTo>
                  <a:pt x="178243" y="319241"/>
                  <a:pt x="224558" y="281432"/>
                  <a:pt x="224558" y="224562"/>
                </a:cubicBezTo>
                <a:cubicBezTo>
                  <a:pt x="224517" y="223702"/>
                  <a:pt x="224299" y="222859"/>
                  <a:pt x="223918" y="222086"/>
                </a:cubicBezTo>
                <a:cubicBezTo>
                  <a:pt x="223609" y="216841"/>
                  <a:pt x="222639" y="211656"/>
                  <a:pt x="221032" y="206654"/>
                </a:cubicBezTo>
                <a:lnTo>
                  <a:pt x="177754" y="72037"/>
                </a:lnTo>
                <a:cubicBezTo>
                  <a:pt x="176700" y="68713"/>
                  <a:pt x="176179" y="65244"/>
                  <a:pt x="176211" y="61758"/>
                </a:cubicBezTo>
                <a:lnTo>
                  <a:pt x="298235" y="61758"/>
                </a:lnTo>
                <a:cubicBezTo>
                  <a:pt x="271339" y="86611"/>
                  <a:pt x="241400" y="152372"/>
                  <a:pt x="241400" y="185910"/>
                </a:cubicBezTo>
                <a:cubicBezTo>
                  <a:pt x="241400" y="227767"/>
                  <a:pt x="275332" y="261698"/>
                  <a:pt x="317188" y="261698"/>
                </a:cubicBezTo>
                <a:cubicBezTo>
                  <a:pt x="359045" y="261698"/>
                  <a:pt x="392976" y="227767"/>
                  <a:pt x="392976" y="185910"/>
                </a:cubicBezTo>
                <a:cubicBezTo>
                  <a:pt x="392976" y="150778"/>
                  <a:pt x="360124" y="80188"/>
                  <a:pt x="332312" y="58389"/>
                </a:cubicBezTo>
                <a:close/>
                <a:moveTo>
                  <a:pt x="317154" y="174244"/>
                </a:moveTo>
                <a:cubicBezTo>
                  <a:pt x="297389" y="174244"/>
                  <a:pt x="281365" y="158221"/>
                  <a:pt x="281365" y="138455"/>
                </a:cubicBezTo>
                <a:cubicBezTo>
                  <a:pt x="281365" y="118689"/>
                  <a:pt x="305505" y="75136"/>
                  <a:pt x="317154" y="75136"/>
                </a:cubicBezTo>
                <a:cubicBezTo>
                  <a:pt x="328803" y="75136"/>
                  <a:pt x="352943" y="118689"/>
                  <a:pt x="352943" y="138455"/>
                </a:cubicBezTo>
                <a:cubicBezTo>
                  <a:pt x="352949" y="158213"/>
                  <a:pt x="336945" y="174237"/>
                  <a:pt x="317188" y="17425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pic>
        <p:nvPicPr>
          <p:cNvPr id="75" name="Google Shape;75;g1f083006354_0_62" descr="The Eberhard Karls University of Tübingen - The International Agency for  the Prevention of Blindness"/>
          <p:cNvPicPr preferRelativeResize="0"/>
          <p:nvPr/>
        </p:nvPicPr>
        <p:blipFill rotWithShape="1">
          <a:blip r:embed="rId13">
            <a:alphaModFix/>
          </a:blip>
          <a:srcRect/>
          <a:stretch/>
        </p:blipFill>
        <p:spPr>
          <a:xfrm>
            <a:off x="4465573" y="6325719"/>
            <a:ext cx="897617" cy="286232"/>
          </a:xfrm>
          <a:prstGeom prst="rect">
            <a:avLst/>
          </a:prstGeom>
          <a:noFill/>
          <a:ln>
            <a:noFill/>
          </a:ln>
        </p:spPr>
      </p:pic>
      <p:sp>
        <p:nvSpPr>
          <p:cNvPr id="76" name="Google Shape;76;g1f083006354_0_62"/>
          <p:cNvSpPr/>
          <p:nvPr/>
        </p:nvSpPr>
        <p:spPr>
          <a:xfrm>
            <a:off x="913028" y="1583535"/>
            <a:ext cx="413385" cy="413392"/>
          </a:xfrm>
          <a:custGeom>
            <a:avLst/>
            <a:gdLst/>
            <a:ahLst/>
            <a:cxnLst/>
            <a:rect l="l" t="t" r="r" b="b"/>
            <a:pathLst>
              <a:path w="4724399" h="4724476" extrusionOk="0">
                <a:moveTo>
                  <a:pt x="4724400" y="1447800"/>
                </a:moveTo>
                <a:cubicBezTo>
                  <a:pt x="4724400" y="1321765"/>
                  <a:pt x="4621835" y="1219200"/>
                  <a:pt x="4495800" y="1219200"/>
                </a:cubicBezTo>
                <a:cubicBezTo>
                  <a:pt x="4469588" y="1219200"/>
                  <a:pt x="4444746" y="1224534"/>
                  <a:pt x="4421277" y="1232687"/>
                </a:cubicBezTo>
                <a:lnTo>
                  <a:pt x="4079824" y="805891"/>
                </a:lnTo>
                <a:cubicBezTo>
                  <a:pt x="4101617" y="770915"/>
                  <a:pt x="4114800" y="729996"/>
                  <a:pt x="4114800" y="685800"/>
                </a:cubicBezTo>
                <a:cubicBezTo>
                  <a:pt x="4114800" y="559765"/>
                  <a:pt x="4012235" y="457200"/>
                  <a:pt x="3886200" y="457200"/>
                </a:cubicBezTo>
                <a:cubicBezTo>
                  <a:pt x="3822116" y="457200"/>
                  <a:pt x="3764356" y="483870"/>
                  <a:pt x="3722827" y="526390"/>
                </a:cubicBezTo>
                <a:lnTo>
                  <a:pt x="3122143" y="249174"/>
                </a:lnTo>
                <a:cubicBezTo>
                  <a:pt x="3122752" y="242316"/>
                  <a:pt x="3124200" y="235687"/>
                  <a:pt x="3124200" y="228600"/>
                </a:cubicBezTo>
                <a:cubicBezTo>
                  <a:pt x="3124200" y="102565"/>
                  <a:pt x="3021635" y="0"/>
                  <a:pt x="2895600" y="0"/>
                </a:cubicBezTo>
                <a:cubicBezTo>
                  <a:pt x="2796388" y="0"/>
                  <a:pt x="2712568" y="63932"/>
                  <a:pt x="2681021" y="152400"/>
                </a:cubicBezTo>
                <a:lnTo>
                  <a:pt x="1814779" y="152400"/>
                </a:lnTo>
                <a:cubicBezTo>
                  <a:pt x="1783232" y="63932"/>
                  <a:pt x="1699412" y="0"/>
                  <a:pt x="1600200" y="0"/>
                </a:cubicBezTo>
                <a:cubicBezTo>
                  <a:pt x="1474165" y="0"/>
                  <a:pt x="1371600" y="102565"/>
                  <a:pt x="1371600" y="228600"/>
                </a:cubicBezTo>
                <a:cubicBezTo>
                  <a:pt x="1371600" y="238049"/>
                  <a:pt x="1373276" y="247117"/>
                  <a:pt x="1374419" y="256337"/>
                </a:cubicBezTo>
                <a:lnTo>
                  <a:pt x="996467" y="445313"/>
                </a:lnTo>
                <a:cubicBezTo>
                  <a:pt x="955319" y="405689"/>
                  <a:pt x="899693" y="381000"/>
                  <a:pt x="838200" y="381000"/>
                </a:cubicBezTo>
                <a:cubicBezTo>
                  <a:pt x="712165" y="381000"/>
                  <a:pt x="609600" y="483565"/>
                  <a:pt x="609600" y="609600"/>
                </a:cubicBezTo>
                <a:cubicBezTo>
                  <a:pt x="609600" y="653796"/>
                  <a:pt x="622783" y="694715"/>
                  <a:pt x="644576" y="729691"/>
                </a:cubicBezTo>
                <a:lnTo>
                  <a:pt x="303124" y="1156487"/>
                </a:lnTo>
                <a:cubicBezTo>
                  <a:pt x="279654" y="1148334"/>
                  <a:pt x="254813" y="1143000"/>
                  <a:pt x="228600" y="1143000"/>
                </a:cubicBezTo>
                <a:cubicBezTo>
                  <a:pt x="102565" y="1143000"/>
                  <a:pt x="0" y="1245565"/>
                  <a:pt x="0" y="1371600"/>
                </a:cubicBezTo>
                <a:cubicBezTo>
                  <a:pt x="0" y="1470812"/>
                  <a:pt x="63932" y="1554632"/>
                  <a:pt x="152400" y="1586179"/>
                </a:cubicBezTo>
                <a:lnTo>
                  <a:pt x="152400" y="2071497"/>
                </a:lnTo>
                <a:cubicBezTo>
                  <a:pt x="63932" y="2102968"/>
                  <a:pt x="0" y="2186788"/>
                  <a:pt x="0" y="2286000"/>
                </a:cubicBezTo>
                <a:cubicBezTo>
                  <a:pt x="0" y="2412035"/>
                  <a:pt x="102565" y="2514600"/>
                  <a:pt x="228600" y="2514600"/>
                </a:cubicBezTo>
                <a:cubicBezTo>
                  <a:pt x="313258" y="2514600"/>
                  <a:pt x="386410" y="2467813"/>
                  <a:pt x="425958" y="2399309"/>
                </a:cubicBezTo>
                <a:lnTo>
                  <a:pt x="841934" y="2474900"/>
                </a:lnTo>
                <a:cubicBezTo>
                  <a:pt x="859536" y="2583561"/>
                  <a:pt x="953262" y="2667000"/>
                  <a:pt x="1066800" y="2667000"/>
                </a:cubicBezTo>
                <a:cubicBezTo>
                  <a:pt x="1069848" y="2667000"/>
                  <a:pt x="1072744" y="2666238"/>
                  <a:pt x="1075792" y="2666086"/>
                </a:cubicBezTo>
                <a:lnTo>
                  <a:pt x="1221181" y="3029636"/>
                </a:lnTo>
                <a:cubicBezTo>
                  <a:pt x="1173632" y="3071546"/>
                  <a:pt x="1143000" y="3132201"/>
                  <a:pt x="1143000" y="3200400"/>
                </a:cubicBezTo>
                <a:cubicBezTo>
                  <a:pt x="1143000" y="3326435"/>
                  <a:pt x="1245565" y="3429000"/>
                  <a:pt x="1371600" y="3429000"/>
                </a:cubicBezTo>
                <a:cubicBezTo>
                  <a:pt x="1448257" y="3429000"/>
                  <a:pt x="1515847" y="3390748"/>
                  <a:pt x="1557299" y="3332759"/>
                </a:cubicBezTo>
                <a:lnTo>
                  <a:pt x="2211248" y="3519602"/>
                </a:lnTo>
                <a:cubicBezTo>
                  <a:pt x="2217115" y="3612414"/>
                  <a:pt x="2278075" y="3689757"/>
                  <a:pt x="2362200" y="3719779"/>
                </a:cubicBezTo>
                <a:lnTo>
                  <a:pt x="2362200" y="4281297"/>
                </a:lnTo>
                <a:cubicBezTo>
                  <a:pt x="2273732" y="4312844"/>
                  <a:pt x="2209800" y="4396664"/>
                  <a:pt x="2209800" y="4495876"/>
                </a:cubicBezTo>
                <a:cubicBezTo>
                  <a:pt x="2209800" y="4621911"/>
                  <a:pt x="2312365" y="4724476"/>
                  <a:pt x="2438400" y="4724476"/>
                </a:cubicBezTo>
                <a:cubicBezTo>
                  <a:pt x="2564435" y="4724476"/>
                  <a:pt x="2667000" y="4621911"/>
                  <a:pt x="2667000" y="4495876"/>
                </a:cubicBezTo>
                <a:cubicBezTo>
                  <a:pt x="2667000" y="4396664"/>
                  <a:pt x="2603068" y="4312844"/>
                  <a:pt x="2514600" y="4281297"/>
                </a:cubicBezTo>
                <a:lnTo>
                  <a:pt x="2514600" y="3719779"/>
                </a:lnTo>
                <a:cubicBezTo>
                  <a:pt x="2603068" y="3688233"/>
                  <a:pt x="2667000" y="3604412"/>
                  <a:pt x="2667000" y="3505200"/>
                </a:cubicBezTo>
                <a:cubicBezTo>
                  <a:pt x="2667000" y="3432201"/>
                  <a:pt x="2631948" y="3367811"/>
                  <a:pt x="2578532" y="3325901"/>
                </a:cubicBezTo>
                <a:lnTo>
                  <a:pt x="2669515" y="3052877"/>
                </a:lnTo>
                <a:lnTo>
                  <a:pt x="3353257" y="3280791"/>
                </a:lnTo>
                <a:cubicBezTo>
                  <a:pt x="3355086" y="3378099"/>
                  <a:pt x="3418027" y="3460014"/>
                  <a:pt x="3505200" y="3491103"/>
                </a:cubicBezTo>
                <a:lnTo>
                  <a:pt x="3505200" y="4281221"/>
                </a:lnTo>
                <a:cubicBezTo>
                  <a:pt x="3416732" y="4312768"/>
                  <a:pt x="3352800" y="4396588"/>
                  <a:pt x="3352800" y="4495800"/>
                </a:cubicBezTo>
                <a:cubicBezTo>
                  <a:pt x="3352800" y="4621835"/>
                  <a:pt x="3455365" y="4724400"/>
                  <a:pt x="3581400" y="4724400"/>
                </a:cubicBezTo>
                <a:cubicBezTo>
                  <a:pt x="3707435" y="4724400"/>
                  <a:pt x="3810000" y="4621835"/>
                  <a:pt x="3810000" y="4495800"/>
                </a:cubicBezTo>
                <a:cubicBezTo>
                  <a:pt x="3810000" y="4396588"/>
                  <a:pt x="3746068" y="4312768"/>
                  <a:pt x="3657600" y="4281221"/>
                </a:cubicBezTo>
                <a:lnTo>
                  <a:pt x="3657600" y="3491179"/>
                </a:lnTo>
                <a:cubicBezTo>
                  <a:pt x="3746068" y="3459633"/>
                  <a:pt x="3810000" y="3375812"/>
                  <a:pt x="3810000" y="3276600"/>
                </a:cubicBezTo>
                <a:cubicBezTo>
                  <a:pt x="3810000" y="3248787"/>
                  <a:pt x="3804285" y="3222422"/>
                  <a:pt x="3795141" y="3197733"/>
                </a:cubicBezTo>
                <a:lnTo>
                  <a:pt x="4379824" y="2710510"/>
                </a:lnTo>
                <a:cubicBezTo>
                  <a:pt x="4413885" y="2730780"/>
                  <a:pt x="4453281" y="2743200"/>
                  <a:pt x="4495800" y="2743200"/>
                </a:cubicBezTo>
                <a:cubicBezTo>
                  <a:pt x="4621835" y="2743200"/>
                  <a:pt x="4724400" y="2640635"/>
                  <a:pt x="4724400" y="2514600"/>
                </a:cubicBezTo>
                <a:cubicBezTo>
                  <a:pt x="4724400" y="2415388"/>
                  <a:pt x="4660468" y="2331568"/>
                  <a:pt x="4572000" y="2300021"/>
                </a:cubicBezTo>
                <a:lnTo>
                  <a:pt x="4572000" y="1662303"/>
                </a:lnTo>
                <a:cubicBezTo>
                  <a:pt x="4660468" y="1630832"/>
                  <a:pt x="4724400" y="1547012"/>
                  <a:pt x="4724400" y="1447800"/>
                </a:cubicBezTo>
                <a:close/>
                <a:moveTo>
                  <a:pt x="3886200" y="609600"/>
                </a:moveTo>
                <a:cubicBezTo>
                  <a:pt x="3928186" y="609600"/>
                  <a:pt x="3962400" y="643738"/>
                  <a:pt x="3962400" y="685800"/>
                </a:cubicBezTo>
                <a:cubicBezTo>
                  <a:pt x="3962400" y="727862"/>
                  <a:pt x="3928186" y="762000"/>
                  <a:pt x="3886200" y="762000"/>
                </a:cubicBezTo>
                <a:cubicBezTo>
                  <a:pt x="3844214" y="762000"/>
                  <a:pt x="3810000" y="727862"/>
                  <a:pt x="3810000" y="685800"/>
                </a:cubicBezTo>
                <a:cubicBezTo>
                  <a:pt x="3810000" y="643738"/>
                  <a:pt x="3844214" y="609600"/>
                  <a:pt x="3886200" y="609600"/>
                </a:cubicBezTo>
                <a:close/>
                <a:moveTo>
                  <a:pt x="3777844" y="885825"/>
                </a:moveTo>
                <a:cubicBezTo>
                  <a:pt x="3810229" y="903503"/>
                  <a:pt x="3846805" y="914400"/>
                  <a:pt x="3886200" y="914400"/>
                </a:cubicBezTo>
                <a:cubicBezTo>
                  <a:pt x="3912413" y="914400"/>
                  <a:pt x="3937178" y="909066"/>
                  <a:pt x="3960648" y="900913"/>
                </a:cubicBezTo>
                <a:lnTo>
                  <a:pt x="4302100" y="1327785"/>
                </a:lnTo>
                <a:cubicBezTo>
                  <a:pt x="4280383" y="1362761"/>
                  <a:pt x="4267200" y="1403604"/>
                  <a:pt x="4267200" y="1447800"/>
                </a:cubicBezTo>
                <a:cubicBezTo>
                  <a:pt x="4267200" y="1460068"/>
                  <a:pt x="4268953" y="1471879"/>
                  <a:pt x="4270858" y="1483690"/>
                </a:cubicBezTo>
                <a:lnTo>
                  <a:pt x="3731057" y="1778127"/>
                </a:lnTo>
                <a:lnTo>
                  <a:pt x="3337941" y="1450543"/>
                </a:lnTo>
                <a:cubicBezTo>
                  <a:pt x="3347085" y="1425778"/>
                  <a:pt x="3352800" y="1399413"/>
                  <a:pt x="3352800" y="1371600"/>
                </a:cubicBezTo>
                <a:cubicBezTo>
                  <a:pt x="3352800" y="1340663"/>
                  <a:pt x="3346475" y="1311097"/>
                  <a:pt x="3335274" y="1284199"/>
                </a:cubicBezTo>
                <a:lnTo>
                  <a:pt x="3777844" y="885825"/>
                </a:lnTo>
                <a:close/>
                <a:moveTo>
                  <a:pt x="2819400" y="2133600"/>
                </a:moveTo>
                <a:cubicBezTo>
                  <a:pt x="2784196" y="2133600"/>
                  <a:pt x="2751277" y="2142211"/>
                  <a:pt x="2721483" y="2156536"/>
                </a:cubicBezTo>
                <a:lnTo>
                  <a:pt x="2398624" y="1833677"/>
                </a:lnTo>
                <a:lnTo>
                  <a:pt x="2968600" y="1538097"/>
                </a:lnTo>
                <a:cubicBezTo>
                  <a:pt x="3009519" y="1576349"/>
                  <a:pt x="3063926" y="1600200"/>
                  <a:pt x="3124200" y="1600200"/>
                </a:cubicBezTo>
                <a:cubicBezTo>
                  <a:pt x="3166720" y="1600200"/>
                  <a:pt x="3206039" y="1587779"/>
                  <a:pt x="3240176" y="1567510"/>
                </a:cubicBezTo>
                <a:lnTo>
                  <a:pt x="3587115" y="1856613"/>
                </a:lnTo>
                <a:lnTo>
                  <a:pt x="2971191" y="2192579"/>
                </a:lnTo>
                <a:cubicBezTo>
                  <a:pt x="2930728" y="2156308"/>
                  <a:pt x="2877922" y="2133600"/>
                  <a:pt x="2819400" y="2133600"/>
                </a:cubicBezTo>
                <a:close/>
                <a:moveTo>
                  <a:pt x="2895600" y="2362200"/>
                </a:moveTo>
                <a:cubicBezTo>
                  <a:pt x="2895600" y="2404263"/>
                  <a:pt x="2861386" y="2438400"/>
                  <a:pt x="2819400" y="2438400"/>
                </a:cubicBezTo>
                <a:cubicBezTo>
                  <a:pt x="2777414" y="2438400"/>
                  <a:pt x="2743200" y="2404263"/>
                  <a:pt x="2743200" y="2362200"/>
                </a:cubicBezTo>
                <a:cubicBezTo>
                  <a:pt x="2743200" y="2320138"/>
                  <a:pt x="2777414" y="2286000"/>
                  <a:pt x="2819400" y="2286000"/>
                </a:cubicBezTo>
                <a:cubicBezTo>
                  <a:pt x="2861386" y="2286000"/>
                  <a:pt x="2895600" y="2320138"/>
                  <a:pt x="2895600" y="2362200"/>
                </a:cubicBezTo>
                <a:close/>
                <a:moveTo>
                  <a:pt x="1743532" y="1523009"/>
                </a:moveTo>
                <a:lnTo>
                  <a:pt x="1871472" y="1935251"/>
                </a:lnTo>
                <a:lnTo>
                  <a:pt x="1222400" y="2271827"/>
                </a:lnTo>
                <a:cubicBezTo>
                  <a:pt x="1195197" y="2246452"/>
                  <a:pt x="1161898" y="2228012"/>
                  <a:pt x="1124864" y="2218182"/>
                </a:cubicBezTo>
                <a:lnTo>
                  <a:pt x="1019251" y="1408328"/>
                </a:lnTo>
                <a:lnTo>
                  <a:pt x="1541374" y="1382192"/>
                </a:lnTo>
                <a:cubicBezTo>
                  <a:pt x="1574521" y="1462507"/>
                  <a:pt x="1652245" y="1519352"/>
                  <a:pt x="1743532" y="1523009"/>
                </a:cubicBezTo>
                <a:close/>
                <a:moveTo>
                  <a:pt x="1676400" y="1295400"/>
                </a:moveTo>
                <a:cubicBezTo>
                  <a:pt x="1676400" y="1253338"/>
                  <a:pt x="1710614" y="1219200"/>
                  <a:pt x="1752600" y="1219200"/>
                </a:cubicBezTo>
                <a:cubicBezTo>
                  <a:pt x="1794586" y="1219200"/>
                  <a:pt x="1828800" y="1253338"/>
                  <a:pt x="1828800" y="1295400"/>
                </a:cubicBezTo>
                <a:cubicBezTo>
                  <a:pt x="1828800" y="1337462"/>
                  <a:pt x="1794586" y="1371600"/>
                  <a:pt x="1752600" y="1371600"/>
                </a:cubicBezTo>
                <a:cubicBezTo>
                  <a:pt x="1710614" y="1371600"/>
                  <a:pt x="1676400" y="1337462"/>
                  <a:pt x="1676400" y="1295400"/>
                </a:cubicBezTo>
                <a:close/>
                <a:moveTo>
                  <a:pt x="1917268" y="2083232"/>
                </a:moveTo>
                <a:lnTo>
                  <a:pt x="2110512" y="2706015"/>
                </a:lnTo>
                <a:lnTo>
                  <a:pt x="1294943" y="2434133"/>
                </a:lnTo>
                <a:cubicBezTo>
                  <a:pt x="1294790" y="2424989"/>
                  <a:pt x="1293419" y="2416150"/>
                  <a:pt x="1292200" y="2407310"/>
                </a:cubicBezTo>
                <a:lnTo>
                  <a:pt x="1917268" y="2083232"/>
                </a:lnTo>
                <a:close/>
                <a:moveTo>
                  <a:pt x="1916735" y="1567358"/>
                </a:moveTo>
                <a:lnTo>
                  <a:pt x="2143659" y="1794205"/>
                </a:lnTo>
                <a:lnTo>
                  <a:pt x="2008861" y="1864081"/>
                </a:lnTo>
                <a:lnTo>
                  <a:pt x="1916735" y="1567358"/>
                </a:lnTo>
                <a:close/>
                <a:moveTo>
                  <a:pt x="1958340" y="1393317"/>
                </a:moveTo>
                <a:cubicBezTo>
                  <a:pt x="1972590" y="1363523"/>
                  <a:pt x="1981200" y="1330604"/>
                  <a:pt x="1981200" y="1295400"/>
                </a:cubicBezTo>
                <a:cubicBezTo>
                  <a:pt x="1981200" y="1262939"/>
                  <a:pt x="1974190" y="1232154"/>
                  <a:pt x="1961998" y="1204189"/>
                </a:cubicBezTo>
                <a:lnTo>
                  <a:pt x="2323795" y="866470"/>
                </a:lnTo>
                <a:lnTo>
                  <a:pt x="2907030" y="1303858"/>
                </a:lnTo>
                <a:cubicBezTo>
                  <a:pt x="2900248" y="1325499"/>
                  <a:pt x="2895600" y="1347902"/>
                  <a:pt x="2895600" y="1371600"/>
                </a:cubicBezTo>
                <a:cubicBezTo>
                  <a:pt x="2895600" y="1382268"/>
                  <a:pt x="2897353" y="1392403"/>
                  <a:pt x="2898724" y="1402690"/>
                </a:cubicBezTo>
                <a:lnTo>
                  <a:pt x="2285543" y="1720596"/>
                </a:lnTo>
                <a:lnTo>
                  <a:pt x="1958340" y="1393317"/>
                </a:lnTo>
                <a:close/>
                <a:moveTo>
                  <a:pt x="3048000" y="1371600"/>
                </a:moveTo>
                <a:cubicBezTo>
                  <a:pt x="3048000" y="1329538"/>
                  <a:pt x="3082214" y="1295400"/>
                  <a:pt x="3124200" y="1295400"/>
                </a:cubicBezTo>
                <a:cubicBezTo>
                  <a:pt x="3166186" y="1295400"/>
                  <a:pt x="3200400" y="1329538"/>
                  <a:pt x="3200400" y="1371600"/>
                </a:cubicBezTo>
                <a:cubicBezTo>
                  <a:pt x="3200400" y="1413662"/>
                  <a:pt x="3166186" y="1447800"/>
                  <a:pt x="3124200" y="1447800"/>
                </a:cubicBezTo>
                <a:cubicBezTo>
                  <a:pt x="3082214" y="1447800"/>
                  <a:pt x="3048000" y="1413662"/>
                  <a:pt x="3048000" y="1371600"/>
                </a:cubicBezTo>
                <a:close/>
                <a:moveTo>
                  <a:pt x="3713074" y="1961541"/>
                </a:moveTo>
                <a:lnTo>
                  <a:pt x="4259047" y="2416531"/>
                </a:lnTo>
                <a:lnTo>
                  <a:pt x="3076042" y="2309013"/>
                </a:lnTo>
                <a:lnTo>
                  <a:pt x="3713074" y="1961541"/>
                </a:lnTo>
                <a:close/>
                <a:moveTo>
                  <a:pt x="2895600" y="152400"/>
                </a:moveTo>
                <a:cubicBezTo>
                  <a:pt x="2937586" y="152400"/>
                  <a:pt x="2971800" y="186538"/>
                  <a:pt x="2971800" y="228600"/>
                </a:cubicBezTo>
                <a:cubicBezTo>
                  <a:pt x="2971800" y="270662"/>
                  <a:pt x="2937586" y="304800"/>
                  <a:pt x="2895600" y="304800"/>
                </a:cubicBezTo>
                <a:cubicBezTo>
                  <a:pt x="2853614" y="304800"/>
                  <a:pt x="2819400" y="270662"/>
                  <a:pt x="2819400" y="228600"/>
                </a:cubicBezTo>
                <a:cubicBezTo>
                  <a:pt x="2819400" y="186538"/>
                  <a:pt x="2853614" y="152400"/>
                  <a:pt x="2895600" y="152400"/>
                </a:cubicBezTo>
                <a:close/>
                <a:moveTo>
                  <a:pt x="2790901" y="430606"/>
                </a:moveTo>
                <a:cubicBezTo>
                  <a:pt x="2822372" y="446989"/>
                  <a:pt x="2857652" y="457200"/>
                  <a:pt x="2895600" y="457200"/>
                </a:cubicBezTo>
                <a:cubicBezTo>
                  <a:pt x="2959684" y="457200"/>
                  <a:pt x="3017444" y="430530"/>
                  <a:pt x="3059049" y="387934"/>
                </a:cubicBezTo>
                <a:lnTo>
                  <a:pt x="3659658" y="665150"/>
                </a:lnTo>
                <a:cubicBezTo>
                  <a:pt x="3659048" y="672084"/>
                  <a:pt x="3657600" y="678713"/>
                  <a:pt x="3657600" y="685800"/>
                </a:cubicBezTo>
                <a:cubicBezTo>
                  <a:pt x="3657600" y="716813"/>
                  <a:pt x="3663925" y="746303"/>
                  <a:pt x="3675126" y="773278"/>
                </a:cubicBezTo>
                <a:lnTo>
                  <a:pt x="3232557" y="1171575"/>
                </a:lnTo>
                <a:cubicBezTo>
                  <a:pt x="3200172" y="1153897"/>
                  <a:pt x="3163596" y="1143000"/>
                  <a:pt x="3124200" y="1143000"/>
                </a:cubicBezTo>
                <a:cubicBezTo>
                  <a:pt x="3077413" y="1143000"/>
                  <a:pt x="3033903" y="1157249"/>
                  <a:pt x="2997632" y="1181481"/>
                </a:cubicBezTo>
                <a:lnTo>
                  <a:pt x="2436952" y="760933"/>
                </a:lnTo>
                <a:lnTo>
                  <a:pt x="2790901" y="430606"/>
                </a:lnTo>
                <a:close/>
                <a:moveTo>
                  <a:pt x="2681021" y="304800"/>
                </a:moveTo>
                <a:cubicBezTo>
                  <a:pt x="2682850" y="309753"/>
                  <a:pt x="2684145" y="314935"/>
                  <a:pt x="2686202" y="319735"/>
                </a:cubicBezTo>
                <a:lnTo>
                  <a:pt x="2313051" y="667969"/>
                </a:lnTo>
                <a:lnTo>
                  <a:pt x="1828800" y="304800"/>
                </a:lnTo>
                <a:lnTo>
                  <a:pt x="2681021" y="304800"/>
                </a:lnTo>
                <a:close/>
                <a:moveTo>
                  <a:pt x="1600200" y="152400"/>
                </a:moveTo>
                <a:cubicBezTo>
                  <a:pt x="1642186" y="152400"/>
                  <a:pt x="1676400" y="186538"/>
                  <a:pt x="1676400" y="228600"/>
                </a:cubicBezTo>
                <a:cubicBezTo>
                  <a:pt x="1676400" y="270662"/>
                  <a:pt x="1642186" y="304800"/>
                  <a:pt x="1600200" y="304800"/>
                </a:cubicBezTo>
                <a:cubicBezTo>
                  <a:pt x="1558214" y="304800"/>
                  <a:pt x="1524000" y="270662"/>
                  <a:pt x="1524000" y="228600"/>
                </a:cubicBezTo>
                <a:cubicBezTo>
                  <a:pt x="1524000" y="186538"/>
                  <a:pt x="1558214" y="152400"/>
                  <a:pt x="1600200" y="152400"/>
                </a:cubicBezTo>
                <a:close/>
                <a:moveTo>
                  <a:pt x="1066800" y="609600"/>
                </a:moveTo>
                <a:cubicBezTo>
                  <a:pt x="1066800" y="600151"/>
                  <a:pt x="1065124" y="591083"/>
                  <a:pt x="1063981" y="581939"/>
                </a:cubicBezTo>
                <a:lnTo>
                  <a:pt x="1441933" y="392963"/>
                </a:lnTo>
                <a:cubicBezTo>
                  <a:pt x="1483081" y="432511"/>
                  <a:pt x="1538707" y="457200"/>
                  <a:pt x="1600200" y="457200"/>
                </a:cubicBezTo>
                <a:cubicBezTo>
                  <a:pt x="1646987" y="457200"/>
                  <a:pt x="1690497" y="442951"/>
                  <a:pt x="1726768" y="418719"/>
                </a:cubicBezTo>
                <a:lnTo>
                  <a:pt x="2199894" y="773582"/>
                </a:lnTo>
                <a:lnTo>
                  <a:pt x="1857299" y="1093318"/>
                </a:lnTo>
                <a:cubicBezTo>
                  <a:pt x="1825828" y="1076935"/>
                  <a:pt x="1790548" y="1066800"/>
                  <a:pt x="1752600" y="1066800"/>
                </a:cubicBezTo>
                <a:cubicBezTo>
                  <a:pt x="1649425" y="1066800"/>
                  <a:pt x="1563015" y="1135913"/>
                  <a:pt x="1534668" y="1229944"/>
                </a:cubicBezTo>
                <a:lnTo>
                  <a:pt x="999439" y="1256691"/>
                </a:lnTo>
                <a:lnTo>
                  <a:pt x="941527" y="812368"/>
                </a:lnTo>
                <a:cubicBezTo>
                  <a:pt x="1015517" y="774497"/>
                  <a:pt x="1066800" y="698297"/>
                  <a:pt x="1066800" y="609600"/>
                </a:cubicBezTo>
                <a:close/>
                <a:moveTo>
                  <a:pt x="838200" y="533400"/>
                </a:moveTo>
                <a:cubicBezTo>
                  <a:pt x="880186" y="533400"/>
                  <a:pt x="914400" y="567538"/>
                  <a:pt x="914400" y="609600"/>
                </a:cubicBezTo>
                <a:cubicBezTo>
                  <a:pt x="914400" y="651662"/>
                  <a:pt x="880186" y="685800"/>
                  <a:pt x="838200" y="685800"/>
                </a:cubicBezTo>
                <a:cubicBezTo>
                  <a:pt x="796214" y="685800"/>
                  <a:pt x="762000" y="651662"/>
                  <a:pt x="762000" y="609600"/>
                </a:cubicBezTo>
                <a:cubicBezTo>
                  <a:pt x="762000" y="567538"/>
                  <a:pt x="796214" y="533400"/>
                  <a:pt x="838200" y="533400"/>
                </a:cubicBezTo>
                <a:close/>
                <a:moveTo>
                  <a:pt x="763676" y="824713"/>
                </a:moveTo>
                <a:cubicBezTo>
                  <a:pt x="772516" y="827761"/>
                  <a:pt x="781202" y="831037"/>
                  <a:pt x="790423" y="833018"/>
                </a:cubicBezTo>
                <a:lnTo>
                  <a:pt x="846658" y="1264387"/>
                </a:lnTo>
                <a:lnTo>
                  <a:pt x="439826" y="1284732"/>
                </a:lnTo>
                <a:cubicBezTo>
                  <a:pt x="435026" y="1273074"/>
                  <a:pt x="428854" y="1262177"/>
                  <a:pt x="422224" y="1251509"/>
                </a:cubicBezTo>
                <a:lnTo>
                  <a:pt x="763676" y="824713"/>
                </a:lnTo>
                <a:close/>
                <a:moveTo>
                  <a:pt x="228600" y="1295400"/>
                </a:moveTo>
                <a:cubicBezTo>
                  <a:pt x="270586" y="1295400"/>
                  <a:pt x="304800" y="1329538"/>
                  <a:pt x="304800" y="1371600"/>
                </a:cubicBezTo>
                <a:cubicBezTo>
                  <a:pt x="304800" y="1413662"/>
                  <a:pt x="270586" y="1447800"/>
                  <a:pt x="228600" y="1447800"/>
                </a:cubicBezTo>
                <a:cubicBezTo>
                  <a:pt x="186614" y="1447800"/>
                  <a:pt x="152400" y="1413662"/>
                  <a:pt x="152400" y="1371600"/>
                </a:cubicBezTo>
                <a:cubicBezTo>
                  <a:pt x="152400" y="1329538"/>
                  <a:pt x="186614" y="1295400"/>
                  <a:pt x="228600" y="1295400"/>
                </a:cubicBezTo>
                <a:close/>
                <a:moveTo>
                  <a:pt x="228600" y="2362200"/>
                </a:moveTo>
                <a:cubicBezTo>
                  <a:pt x="186614" y="2362200"/>
                  <a:pt x="152400" y="2328063"/>
                  <a:pt x="152400" y="2286000"/>
                </a:cubicBezTo>
                <a:cubicBezTo>
                  <a:pt x="152400" y="2243938"/>
                  <a:pt x="186614" y="2209800"/>
                  <a:pt x="228600" y="2209800"/>
                </a:cubicBezTo>
                <a:cubicBezTo>
                  <a:pt x="270586" y="2209800"/>
                  <a:pt x="304800" y="2243938"/>
                  <a:pt x="304800" y="2286000"/>
                </a:cubicBezTo>
                <a:cubicBezTo>
                  <a:pt x="304800" y="2328063"/>
                  <a:pt x="270586" y="2362200"/>
                  <a:pt x="228600" y="2362200"/>
                </a:cubicBezTo>
                <a:close/>
                <a:moveTo>
                  <a:pt x="869442" y="2325091"/>
                </a:moveTo>
                <a:lnTo>
                  <a:pt x="453542" y="2249500"/>
                </a:lnTo>
                <a:cubicBezTo>
                  <a:pt x="440055" y="2166518"/>
                  <a:pt x="382143" y="2099005"/>
                  <a:pt x="304800" y="2071421"/>
                </a:cubicBezTo>
                <a:lnTo>
                  <a:pt x="304800" y="1586103"/>
                </a:lnTo>
                <a:cubicBezTo>
                  <a:pt x="372847" y="1561795"/>
                  <a:pt x="425577" y="1506550"/>
                  <a:pt x="446532" y="1436980"/>
                </a:cubicBezTo>
                <a:lnTo>
                  <a:pt x="866546" y="1415949"/>
                </a:lnTo>
                <a:lnTo>
                  <a:pt x="972769" y="2230526"/>
                </a:lnTo>
                <a:cubicBezTo>
                  <a:pt x="929030" y="2250415"/>
                  <a:pt x="893293" y="2283714"/>
                  <a:pt x="869442" y="2325091"/>
                </a:cubicBezTo>
                <a:close/>
                <a:moveTo>
                  <a:pt x="1066800" y="2514600"/>
                </a:moveTo>
                <a:cubicBezTo>
                  <a:pt x="1024814" y="2514600"/>
                  <a:pt x="990600" y="2480462"/>
                  <a:pt x="990600" y="2438400"/>
                </a:cubicBezTo>
                <a:cubicBezTo>
                  <a:pt x="990600" y="2396338"/>
                  <a:pt x="1024814" y="2362200"/>
                  <a:pt x="1066800" y="2362200"/>
                </a:cubicBezTo>
                <a:cubicBezTo>
                  <a:pt x="1108786" y="2362200"/>
                  <a:pt x="1143000" y="2396338"/>
                  <a:pt x="1143000" y="2438400"/>
                </a:cubicBezTo>
                <a:cubicBezTo>
                  <a:pt x="1143000" y="2480462"/>
                  <a:pt x="1108786" y="2514600"/>
                  <a:pt x="1066800" y="2514600"/>
                </a:cubicBezTo>
                <a:close/>
                <a:moveTo>
                  <a:pt x="1371600" y="3276600"/>
                </a:moveTo>
                <a:cubicBezTo>
                  <a:pt x="1329614" y="3276600"/>
                  <a:pt x="1295400" y="3242462"/>
                  <a:pt x="1295400" y="3200400"/>
                </a:cubicBezTo>
                <a:cubicBezTo>
                  <a:pt x="1295400" y="3158338"/>
                  <a:pt x="1329614" y="3124200"/>
                  <a:pt x="1371600" y="3124200"/>
                </a:cubicBezTo>
                <a:cubicBezTo>
                  <a:pt x="1413586" y="3124200"/>
                  <a:pt x="1447800" y="3158338"/>
                  <a:pt x="1447800" y="3200400"/>
                </a:cubicBezTo>
                <a:cubicBezTo>
                  <a:pt x="1447800" y="3242462"/>
                  <a:pt x="1413586" y="3276600"/>
                  <a:pt x="1371600" y="3276600"/>
                </a:cubicBezTo>
                <a:close/>
                <a:moveTo>
                  <a:pt x="2252777" y="3372841"/>
                </a:moveTo>
                <a:lnTo>
                  <a:pt x="1598828" y="3185998"/>
                </a:lnTo>
                <a:cubicBezTo>
                  <a:pt x="1591132" y="3066745"/>
                  <a:pt x="1492758" y="2971800"/>
                  <a:pt x="1371600" y="2971800"/>
                </a:cubicBezTo>
                <a:cubicBezTo>
                  <a:pt x="1368552" y="2971800"/>
                  <a:pt x="1365657" y="2972562"/>
                  <a:pt x="1362608" y="2972715"/>
                </a:cubicBezTo>
                <a:lnTo>
                  <a:pt x="1217219" y="2609164"/>
                </a:lnTo>
                <a:cubicBezTo>
                  <a:pt x="1227811" y="2599792"/>
                  <a:pt x="1237412" y="2589581"/>
                  <a:pt x="1246175" y="2578456"/>
                </a:cubicBezTo>
                <a:lnTo>
                  <a:pt x="2166214" y="2885161"/>
                </a:lnTo>
                <a:lnTo>
                  <a:pt x="2302078" y="3322853"/>
                </a:lnTo>
                <a:cubicBezTo>
                  <a:pt x="2283257" y="3337027"/>
                  <a:pt x="2266493" y="3353715"/>
                  <a:pt x="2252777" y="3372841"/>
                </a:cubicBezTo>
                <a:close/>
                <a:moveTo>
                  <a:pt x="2438400" y="4572000"/>
                </a:moveTo>
                <a:cubicBezTo>
                  <a:pt x="2396414" y="4572000"/>
                  <a:pt x="2362200" y="4537863"/>
                  <a:pt x="2362200" y="4495800"/>
                </a:cubicBezTo>
                <a:cubicBezTo>
                  <a:pt x="2362200" y="4453738"/>
                  <a:pt x="2396414" y="4419600"/>
                  <a:pt x="2438400" y="4419600"/>
                </a:cubicBezTo>
                <a:cubicBezTo>
                  <a:pt x="2480386" y="4419600"/>
                  <a:pt x="2514600" y="4453738"/>
                  <a:pt x="2514600" y="4495800"/>
                </a:cubicBezTo>
                <a:cubicBezTo>
                  <a:pt x="2514600" y="4537863"/>
                  <a:pt x="2480386" y="4572000"/>
                  <a:pt x="2438400" y="4572000"/>
                </a:cubicBezTo>
                <a:close/>
                <a:moveTo>
                  <a:pt x="2438400" y="3581400"/>
                </a:moveTo>
                <a:cubicBezTo>
                  <a:pt x="2396414" y="3581400"/>
                  <a:pt x="2362200" y="3547262"/>
                  <a:pt x="2362200" y="3505200"/>
                </a:cubicBezTo>
                <a:cubicBezTo>
                  <a:pt x="2362200" y="3463138"/>
                  <a:pt x="2396414" y="3429000"/>
                  <a:pt x="2438400" y="3429000"/>
                </a:cubicBezTo>
                <a:cubicBezTo>
                  <a:pt x="2480386" y="3429000"/>
                  <a:pt x="2514600" y="3463138"/>
                  <a:pt x="2514600" y="3505200"/>
                </a:cubicBezTo>
                <a:cubicBezTo>
                  <a:pt x="2514600" y="3547262"/>
                  <a:pt x="2480386" y="3581400"/>
                  <a:pt x="2438400" y="3581400"/>
                </a:cubicBezTo>
                <a:close/>
                <a:moveTo>
                  <a:pt x="2440991" y="3256483"/>
                </a:moveTo>
                <a:lnTo>
                  <a:pt x="2344141" y="2944520"/>
                </a:lnTo>
                <a:lnTo>
                  <a:pt x="2524887" y="3004795"/>
                </a:lnTo>
                <a:lnTo>
                  <a:pt x="2440991" y="3256483"/>
                </a:lnTo>
                <a:close/>
                <a:moveTo>
                  <a:pt x="2573122" y="2860167"/>
                </a:moveTo>
                <a:lnTo>
                  <a:pt x="2288591" y="2765298"/>
                </a:lnTo>
                <a:lnTo>
                  <a:pt x="2054809" y="2011985"/>
                </a:lnTo>
                <a:lnTo>
                  <a:pt x="2256739" y="1907286"/>
                </a:lnTo>
                <a:lnTo>
                  <a:pt x="2613736" y="2264283"/>
                </a:lnTo>
                <a:cubicBezTo>
                  <a:pt x="2599411" y="2294077"/>
                  <a:pt x="2590800" y="2326996"/>
                  <a:pt x="2590800" y="2362200"/>
                </a:cubicBezTo>
                <a:cubicBezTo>
                  <a:pt x="2590800" y="2435200"/>
                  <a:pt x="2625852" y="2499665"/>
                  <a:pt x="2679344" y="2541499"/>
                </a:cubicBezTo>
                <a:lnTo>
                  <a:pt x="2573122" y="2860167"/>
                </a:lnTo>
                <a:close/>
                <a:moveTo>
                  <a:pt x="3581400" y="4572000"/>
                </a:moveTo>
                <a:cubicBezTo>
                  <a:pt x="3539414" y="4572000"/>
                  <a:pt x="3505200" y="4537863"/>
                  <a:pt x="3505200" y="4495800"/>
                </a:cubicBezTo>
                <a:cubicBezTo>
                  <a:pt x="3505200" y="4453738"/>
                  <a:pt x="3539414" y="4419600"/>
                  <a:pt x="3581400" y="4419600"/>
                </a:cubicBezTo>
                <a:cubicBezTo>
                  <a:pt x="3623386" y="4419600"/>
                  <a:pt x="3657600" y="4453738"/>
                  <a:pt x="3657600" y="4495800"/>
                </a:cubicBezTo>
                <a:cubicBezTo>
                  <a:pt x="3657600" y="4537863"/>
                  <a:pt x="3623386" y="4572000"/>
                  <a:pt x="3581400" y="4572000"/>
                </a:cubicBezTo>
                <a:close/>
                <a:moveTo>
                  <a:pt x="3581400" y="3352800"/>
                </a:moveTo>
                <a:cubicBezTo>
                  <a:pt x="3539414" y="3352800"/>
                  <a:pt x="3505200" y="3318662"/>
                  <a:pt x="3505200" y="3276600"/>
                </a:cubicBezTo>
                <a:cubicBezTo>
                  <a:pt x="3505200" y="3234538"/>
                  <a:pt x="3539414" y="3200400"/>
                  <a:pt x="3581400" y="3200400"/>
                </a:cubicBezTo>
                <a:cubicBezTo>
                  <a:pt x="3623386" y="3200400"/>
                  <a:pt x="3657600" y="3234538"/>
                  <a:pt x="3657600" y="3276600"/>
                </a:cubicBezTo>
                <a:cubicBezTo>
                  <a:pt x="3657600" y="3318662"/>
                  <a:pt x="3623386" y="3352800"/>
                  <a:pt x="3581400" y="3352800"/>
                </a:cubicBezTo>
                <a:close/>
                <a:moveTo>
                  <a:pt x="3697376" y="3080614"/>
                </a:moveTo>
                <a:cubicBezTo>
                  <a:pt x="3663239" y="3060421"/>
                  <a:pt x="3623920" y="3048000"/>
                  <a:pt x="3581400" y="3048000"/>
                </a:cubicBezTo>
                <a:cubicBezTo>
                  <a:pt x="3508400" y="3048000"/>
                  <a:pt x="3443935" y="3083052"/>
                  <a:pt x="3402101" y="3136544"/>
                </a:cubicBezTo>
                <a:lnTo>
                  <a:pt x="2717673" y="2908402"/>
                </a:lnTo>
                <a:lnTo>
                  <a:pt x="2823667" y="2590343"/>
                </a:lnTo>
                <a:cubicBezTo>
                  <a:pt x="2913736" y="2588667"/>
                  <a:pt x="2990774" y="2534717"/>
                  <a:pt x="3026435" y="2457526"/>
                </a:cubicBezTo>
                <a:lnTo>
                  <a:pt x="4275049" y="2570988"/>
                </a:lnTo>
                <a:cubicBezTo>
                  <a:pt x="4277030" y="2578608"/>
                  <a:pt x="4279316" y="2586076"/>
                  <a:pt x="4282059" y="2593391"/>
                </a:cubicBezTo>
                <a:lnTo>
                  <a:pt x="3697376" y="3080614"/>
                </a:lnTo>
                <a:close/>
                <a:moveTo>
                  <a:pt x="3857016" y="1882978"/>
                </a:moveTo>
                <a:lnTo>
                  <a:pt x="4344010" y="1617345"/>
                </a:lnTo>
                <a:cubicBezTo>
                  <a:pt x="4365879" y="1637005"/>
                  <a:pt x="4391406" y="1652245"/>
                  <a:pt x="4419676" y="1662303"/>
                </a:cubicBezTo>
                <a:lnTo>
                  <a:pt x="4419676" y="2300021"/>
                </a:lnTo>
                <a:cubicBezTo>
                  <a:pt x="4405656" y="2305050"/>
                  <a:pt x="4392397" y="2311222"/>
                  <a:pt x="4379824" y="2318690"/>
                </a:cubicBezTo>
                <a:lnTo>
                  <a:pt x="3857016" y="1882978"/>
                </a:lnTo>
                <a:close/>
                <a:moveTo>
                  <a:pt x="4495800" y="2590800"/>
                </a:moveTo>
                <a:cubicBezTo>
                  <a:pt x="4453814" y="2590800"/>
                  <a:pt x="4419600" y="2556662"/>
                  <a:pt x="4419600" y="2514600"/>
                </a:cubicBezTo>
                <a:cubicBezTo>
                  <a:pt x="4419600" y="2472538"/>
                  <a:pt x="4453814" y="2438400"/>
                  <a:pt x="4495800" y="2438400"/>
                </a:cubicBezTo>
                <a:cubicBezTo>
                  <a:pt x="4537786" y="2438400"/>
                  <a:pt x="4572000" y="2472538"/>
                  <a:pt x="4572000" y="2514600"/>
                </a:cubicBezTo>
                <a:cubicBezTo>
                  <a:pt x="4572000" y="2556662"/>
                  <a:pt x="4537786" y="2590800"/>
                  <a:pt x="4495800" y="2590800"/>
                </a:cubicBezTo>
                <a:close/>
                <a:moveTo>
                  <a:pt x="4495800" y="1524000"/>
                </a:moveTo>
                <a:cubicBezTo>
                  <a:pt x="4453814" y="1524000"/>
                  <a:pt x="4419600" y="1489862"/>
                  <a:pt x="4419600" y="1447800"/>
                </a:cubicBezTo>
                <a:cubicBezTo>
                  <a:pt x="4419600" y="1405738"/>
                  <a:pt x="4453814" y="1371600"/>
                  <a:pt x="4495800" y="1371600"/>
                </a:cubicBezTo>
                <a:cubicBezTo>
                  <a:pt x="4537786" y="1371600"/>
                  <a:pt x="4572000" y="1405738"/>
                  <a:pt x="4572000" y="1447800"/>
                </a:cubicBezTo>
                <a:cubicBezTo>
                  <a:pt x="4572000" y="1489862"/>
                  <a:pt x="4537786" y="1524000"/>
                  <a:pt x="4495800" y="1524000"/>
                </a:cubicBezTo>
                <a:close/>
              </a:path>
            </a:pathLst>
          </a:custGeom>
          <a:solidFill>
            <a:srgbClr val="0186AA"/>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pic>
        <p:nvPicPr>
          <p:cNvPr id="77" name="Google Shape;77;g1f083006354_0_62"/>
          <p:cNvPicPr preferRelativeResize="0"/>
          <p:nvPr/>
        </p:nvPicPr>
        <p:blipFill rotWithShape="1">
          <a:blip r:embed="rId14">
            <a:alphaModFix/>
          </a:blip>
          <a:srcRect/>
          <a:stretch/>
        </p:blipFill>
        <p:spPr>
          <a:xfrm>
            <a:off x="937218" y="5040307"/>
            <a:ext cx="384881" cy="384881"/>
          </a:xfrm>
          <a:prstGeom prst="rect">
            <a:avLst/>
          </a:prstGeom>
          <a:noFill/>
          <a:ln>
            <a:noFill/>
          </a:ln>
        </p:spPr>
      </p:pic>
      <p:sp>
        <p:nvSpPr>
          <p:cNvPr id="78" name="Google Shape;78;g1f083006354_0_62"/>
          <p:cNvSpPr txBox="1">
            <a:spLocks noGrp="1"/>
          </p:cNvSpPr>
          <p:nvPr>
            <p:ph type="sldNum" idx="12"/>
          </p:nvPr>
        </p:nvSpPr>
        <p:spPr>
          <a:xfrm>
            <a:off x="11518041" y="6504057"/>
            <a:ext cx="662700" cy="354000"/>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FFFFFF"/>
              </a:buClr>
              <a:buSzPts val="1200"/>
              <a:buFont typeface="Open Sans"/>
              <a:buNone/>
              <a:tabLst/>
              <a:defRPr/>
            </a:pPr>
            <a:fld id="{00000000-1234-1234-1234-123412341234}" type="slidenum">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FFFFFF"/>
                </a:buClr>
                <a:buSzPts val="1200"/>
                <a:buFont typeface="Open Sans"/>
                <a:buNone/>
                <a:tabLst/>
                <a:defRPr/>
              </a:pPr>
              <a:t>3</a:t>
            </a:fld>
            <a:endParaRPr kumimoji="0" sz="12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pic>
        <p:nvPicPr>
          <p:cNvPr id="79" name="Google Shape;79;g1f083006354_0_62" descr="Illustrateur contour"/>
          <p:cNvPicPr preferRelativeResize="0"/>
          <p:nvPr/>
        </p:nvPicPr>
        <p:blipFill rotWithShape="1">
          <a:blip r:embed="rId15">
            <a:alphaModFix/>
          </a:blip>
          <a:srcRect/>
          <a:stretch/>
        </p:blipFill>
        <p:spPr>
          <a:xfrm>
            <a:off x="832757" y="4061648"/>
            <a:ext cx="565544" cy="565544"/>
          </a:xfrm>
          <a:prstGeom prst="rect">
            <a:avLst/>
          </a:prstGeom>
          <a:noFill/>
          <a:ln>
            <a:noFill/>
          </a:ln>
        </p:spPr>
      </p:pic>
      <p:pic>
        <p:nvPicPr>
          <p:cNvPr id="80" name="Google Shape;80;g1f083006354_0_62" descr="University of Pennsylvania Health System | Penn Medicine"/>
          <p:cNvPicPr preferRelativeResize="0"/>
          <p:nvPr/>
        </p:nvPicPr>
        <p:blipFill rotWithShape="1">
          <a:blip r:embed="rId16">
            <a:alphaModFix/>
          </a:blip>
          <a:srcRect/>
          <a:stretch/>
        </p:blipFill>
        <p:spPr>
          <a:xfrm>
            <a:off x="3061271" y="6325719"/>
            <a:ext cx="1192724" cy="28623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8" name="Google Shape;198;p3"/>
          <p:cNvSpPr txBox="1"/>
          <p:nvPr/>
        </p:nvSpPr>
        <p:spPr>
          <a:xfrm>
            <a:off x="1" y="377574"/>
            <a:ext cx="12191999" cy="726732"/>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dirty="0">
                <a:solidFill>
                  <a:schemeClr val="lt2"/>
                </a:solidFill>
                <a:latin typeface="Exo 2"/>
                <a:ea typeface="Exo 2"/>
                <a:cs typeface="Exo 2"/>
                <a:sym typeface="Exo 2"/>
              </a:rPr>
              <a:t>Annotation</a:t>
            </a:r>
            <a:endParaRPr sz="1400" b="0" i="0" u="none" strike="noStrike" cap="none" dirty="0">
              <a:solidFill>
                <a:srgbClr val="000000"/>
              </a:solidFill>
              <a:latin typeface="Arial"/>
              <a:ea typeface="Arial"/>
              <a:cs typeface="Arial"/>
              <a:sym typeface="Arial"/>
            </a:endParaRPr>
          </a:p>
        </p:txBody>
      </p:sp>
      <p:pic>
        <p:nvPicPr>
          <p:cNvPr id="202" name="Google Shape;202;p3"/>
          <p:cNvPicPr preferRelativeResize="0"/>
          <p:nvPr/>
        </p:nvPicPr>
        <p:blipFill rotWithShape="1">
          <a:blip r:embed="rId3">
            <a:alphaModFix/>
          </a:blip>
          <a:srcRect t="29380" b="29381"/>
          <a:stretch/>
        </p:blipFill>
        <p:spPr>
          <a:xfrm>
            <a:off x="10182759" y="5979560"/>
            <a:ext cx="1762198" cy="726732"/>
          </a:xfrm>
          <a:prstGeom prst="rect">
            <a:avLst/>
          </a:prstGeom>
          <a:noFill/>
          <a:ln>
            <a:noFill/>
          </a:ln>
        </p:spPr>
      </p:pic>
      <p:pic>
        <p:nvPicPr>
          <p:cNvPr id="7" name="Picture 6">
            <a:extLst>
              <a:ext uri="{FF2B5EF4-FFF2-40B4-BE49-F238E27FC236}">
                <a16:creationId xmlns:a16="http://schemas.microsoft.com/office/drawing/2014/main" id="{94056523-D195-EDB7-2D97-96D562B35D6F}"/>
              </a:ext>
            </a:extLst>
          </p:cNvPr>
          <p:cNvPicPr>
            <a:picLocks noChangeAspect="1"/>
          </p:cNvPicPr>
          <p:nvPr/>
        </p:nvPicPr>
        <p:blipFill>
          <a:blip r:embed="rId4"/>
          <a:stretch>
            <a:fillRect/>
          </a:stretch>
        </p:blipFill>
        <p:spPr>
          <a:xfrm>
            <a:off x="1129677" y="1514475"/>
            <a:ext cx="3271164" cy="4965951"/>
          </a:xfrm>
          <a:prstGeom prst="rect">
            <a:avLst/>
          </a:prstGeom>
        </p:spPr>
      </p:pic>
      <p:pic>
        <p:nvPicPr>
          <p:cNvPr id="9" name="Picture 8" descr="A close-up of a ct scan&#10;&#10;Description automatically generated with low confidence">
            <a:extLst>
              <a:ext uri="{FF2B5EF4-FFF2-40B4-BE49-F238E27FC236}">
                <a16:creationId xmlns:a16="http://schemas.microsoft.com/office/drawing/2014/main" id="{A77A6A6A-C73A-2A5A-ADD1-6AF53C4F118C}"/>
              </a:ext>
            </a:extLst>
          </p:cNvPr>
          <p:cNvPicPr>
            <a:picLocks noChangeAspect="1"/>
          </p:cNvPicPr>
          <p:nvPr/>
        </p:nvPicPr>
        <p:blipFill rotWithShape="1">
          <a:blip r:embed="rId5">
            <a:extLst>
              <a:ext uri="{28A0092B-C50C-407E-A947-70E740481C1C}">
                <a14:useLocalDpi xmlns:a14="http://schemas.microsoft.com/office/drawing/2010/main" val="0"/>
              </a:ext>
            </a:extLst>
          </a:blip>
          <a:srcRect l="5185" t="22223" r="3056" b="21035"/>
          <a:stretch/>
        </p:blipFill>
        <p:spPr>
          <a:xfrm>
            <a:off x="4700625" y="2373896"/>
            <a:ext cx="7244332" cy="2986508"/>
          </a:xfrm>
          <a:prstGeom prst="rect">
            <a:avLst/>
          </a:prstGeom>
        </p:spPr>
      </p:pic>
    </p:spTree>
    <p:extLst>
      <p:ext uri="{BB962C8B-B14F-4D97-AF65-F5344CB8AC3E}">
        <p14:creationId xmlns:p14="http://schemas.microsoft.com/office/powerpoint/2010/main" val="1210952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8" name="Google Shape;198;p3"/>
          <p:cNvSpPr txBox="1"/>
          <p:nvPr/>
        </p:nvSpPr>
        <p:spPr>
          <a:xfrm>
            <a:off x="1" y="377574"/>
            <a:ext cx="12191999" cy="726732"/>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dirty="0">
                <a:solidFill>
                  <a:schemeClr val="lt2"/>
                </a:solidFill>
                <a:latin typeface="Exo 2"/>
                <a:ea typeface="Exo 2"/>
                <a:cs typeface="Exo 2"/>
                <a:sym typeface="Exo 2"/>
              </a:rPr>
              <a:t>Annotation</a:t>
            </a:r>
            <a:endParaRPr sz="1400" b="0" i="0" u="none" strike="noStrike" cap="none" dirty="0">
              <a:solidFill>
                <a:srgbClr val="000000"/>
              </a:solidFill>
              <a:latin typeface="Arial"/>
              <a:ea typeface="Arial"/>
              <a:cs typeface="Arial"/>
              <a:sym typeface="Arial"/>
            </a:endParaRPr>
          </a:p>
        </p:txBody>
      </p:sp>
      <p:pic>
        <p:nvPicPr>
          <p:cNvPr id="202" name="Google Shape;202;p3"/>
          <p:cNvPicPr preferRelativeResize="0"/>
          <p:nvPr/>
        </p:nvPicPr>
        <p:blipFill rotWithShape="1">
          <a:blip r:embed="rId3">
            <a:alphaModFix/>
          </a:blip>
          <a:srcRect t="29380" b="29381"/>
          <a:stretch/>
        </p:blipFill>
        <p:spPr>
          <a:xfrm>
            <a:off x="10182759" y="5979560"/>
            <a:ext cx="1762198" cy="726732"/>
          </a:xfrm>
          <a:prstGeom prst="rect">
            <a:avLst/>
          </a:prstGeom>
          <a:noFill/>
          <a:ln>
            <a:noFill/>
          </a:ln>
        </p:spPr>
      </p:pic>
      <p:pic>
        <p:nvPicPr>
          <p:cNvPr id="5" name="Graphic 4">
            <a:extLst>
              <a:ext uri="{FF2B5EF4-FFF2-40B4-BE49-F238E27FC236}">
                <a16:creationId xmlns:a16="http://schemas.microsoft.com/office/drawing/2014/main" id="{C150B193-82DA-91C1-10FC-B75384D898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0" y="2394560"/>
            <a:ext cx="12192000" cy="2468930"/>
          </a:xfrm>
          <a:prstGeom prst="rect">
            <a:avLst/>
          </a:prstGeom>
        </p:spPr>
      </p:pic>
    </p:spTree>
    <p:extLst>
      <p:ext uri="{BB962C8B-B14F-4D97-AF65-F5344CB8AC3E}">
        <p14:creationId xmlns:p14="http://schemas.microsoft.com/office/powerpoint/2010/main" val="3812296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
          <p:cNvSpPr txBox="1"/>
          <p:nvPr/>
        </p:nvSpPr>
        <p:spPr>
          <a:xfrm>
            <a:off x="1730190" y="1688257"/>
            <a:ext cx="9300300" cy="4771500"/>
          </a:xfrm>
          <a:prstGeom prst="rect">
            <a:avLst/>
          </a:prstGeom>
          <a:noFill/>
          <a:ln>
            <a:noFill/>
          </a:ln>
        </p:spPr>
        <p:txBody>
          <a:bodyPr spcFirstLastPara="1" wrap="square" lIns="91425" tIns="45700" rIns="91425" bIns="45700" anchor="t" anchorCtr="0">
            <a:spAutoFit/>
          </a:bodyPr>
          <a:lstStyle/>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In clinical use since 2019</a:t>
            </a:r>
            <a:endParaRPr sz="30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150 + structures (OAR and LN) on CT </a:t>
            </a:r>
            <a:endParaRPr sz="3000" b="0" i="0" u="none" strike="noStrike" cap="none">
              <a:solidFill>
                <a:srgbClr val="FFFFFF"/>
              </a:solidFill>
              <a:latin typeface="Calibri"/>
              <a:ea typeface="Calibri"/>
              <a:cs typeface="Calibri"/>
              <a:sym typeface="Calibri"/>
            </a:endParaRPr>
          </a:p>
          <a:p>
            <a:pPr marL="914400" lvl="0" indent="-431800" algn="l" rtl="0">
              <a:spcBef>
                <a:spcPts val="0"/>
              </a:spcBef>
              <a:spcAft>
                <a:spcPts val="0"/>
              </a:spcAft>
              <a:buClr>
                <a:schemeClr val="lt2"/>
              </a:buClr>
              <a:buSzPts val="3200"/>
              <a:buFont typeface="Calibri"/>
              <a:buChar char="➔"/>
            </a:pPr>
            <a:r>
              <a:rPr lang="fr-FR" sz="3000">
                <a:solidFill>
                  <a:schemeClr val="lt2"/>
                </a:solidFill>
                <a:latin typeface="Calibri"/>
                <a:ea typeface="Calibri"/>
                <a:cs typeface="Calibri"/>
                <a:sym typeface="Calibri"/>
              </a:rPr>
              <a:t>Sub structures of the heart</a:t>
            </a:r>
            <a:endParaRPr sz="3000">
              <a:solidFill>
                <a:schemeClr val="lt2"/>
              </a:solidFill>
              <a:latin typeface="Calibri"/>
              <a:ea typeface="Calibri"/>
              <a:cs typeface="Calibri"/>
              <a:sym typeface="Calibri"/>
            </a:endParaRPr>
          </a:p>
          <a:p>
            <a:pPr marL="914400" lvl="0" indent="-431800" algn="l" rtl="0">
              <a:spcBef>
                <a:spcPts val="0"/>
              </a:spcBef>
              <a:spcAft>
                <a:spcPts val="0"/>
              </a:spcAft>
              <a:buClr>
                <a:schemeClr val="lt2"/>
              </a:buClr>
              <a:buSzPts val="3200"/>
              <a:buFont typeface="Calibri"/>
              <a:buChar char="➔"/>
            </a:pPr>
            <a:r>
              <a:rPr lang="fr-FR" sz="3000">
                <a:solidFill>
                  <a:schemeClr val="lt2"/>
                </a:solidFill>
                <a:latin typeface="Calibri"/>
                <a:ea typeface="Calibri"/>
                <a:cs typeface="Calibri"/>
                <a:sym typeface="Calibri"/>
              </a:rPr>
              <a:t>SBRT Thorax</a:t>
            </a:r>
            <a:endParaRPr sz="3000">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70 + structures on MR</a:t>
            </a:r>
            <a:endParaRPr sz="3000" b="0" i="0" u="none" strike="noStrike" cap="none">
              <a:solidFill>
                <a:srgbClr val="FFFFFF"/>
              </a:solidFill>
              <a:latin typeface="Calibri"/>
              <a:ea typeface="Calibri"/>
              <a:cs typeface="Calibri"/>
              <a:sym typeface="Calibri"/>
            </a:endParaRPr>
          </a:p>
          <a:p>
            <a:pPr marL="18288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a:solidFill>
                  <a:srgbClr val="FFFFFF"/>
                </a:solidFill>
                <a:latin typeface="Calibri"/>
                <a:ea typeface="Calibri"/>
                <a:cs typeface="Calibri"/>
                <a:sym typeface="Calibri"/>
              </a:rPr>
              <a:t>3-</a:t>
            </a:r>
            <a:r>
              <a:rPr lang="fr-FR" sz="3000" b="0" i="0" u="none" strike="noStrike" cap="none">
                <a:solidFill>
                  <a:srgbClr val="FFFFFF"/>
                </a:solidFill>
                <a:latin typeface="Calibri"/>
                <a:ea typeface="Calibri"/>
                <a:cs typeface="Calibri"/>
                <a:sym typeface="Calibri"/>
              </a:rPr>
              <a:t>4 minutes contouring</a:t>
            </a:r>
            <a:endParaRPr sz="30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Plug and play</a:t>
            </a:r>
            <a:endParaRPr sz="3000" b="0" i="0" u="none" strike="noStrike" cap="none">
              <a:solidFill>
                <a:srgbClr val="FFFFFF"/>
              </a:solidFill>
              <a:latin typeface="Calibri"/>
              <a:ea typeface="Calibri"/>
              <a:cs typeface="Calibri"/>
              <a:sym typeface="Calibri"/>
            </a:endParaRPr>
          </a:p>
        </p:txBody>
      </p:sp>
      <p:pic>
        <p:nvPicPr>
          <p:cNvPr id="197" name="Google Shape;197;p3"/>
          <p:cNvPicPr preferRelativeResize="0"/>
          <p:nvPr/>
        </p:nvPicPr>
        <p:blipFill rotWithShape="1">
          <a:blip r:embed="rId3">
            <a:alphaModFix/>
          </a:blip>
          <a:srcRect/>
          <a:stretch/>
        </p:blipFill>
        <p:spPr>
          <a:xfrm>
            <a:off x="962006" y="5072262"/>
            <a:ext cx="436128" cy="436128"/>
          </a:xfrm>
          <a:prstGeom prst="rect">
            <a:avLst/>
          </a:prstGeom>
          <a:noFill/>
          <a:ln>
            <a:noFill/>
          </a:ln>
        </p:spPr>
      </p:pic>
      <p:sp>
        <p:nvSpPr>
          <p:cNvPr id="198" name="Google Shape;198;p3"/>
          <p:cNvSpPr txBox="1"/>
          <p:nvPr/>
        </p:nvSpPr>
        <p:spPr>
          <a:xfrm>
            <a:off x="0" y="151708"/>
            <a:ext cx="12191999" cy="12616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a:solidFill>
                  <a:schemeClr val="lt2"/>
                </a:solidFill>
                <a:latin typeface="Exo 2"/>
                <a:ea typeface="Exo 2"/>
                <a:cs typeface="Exo 2"/>
                <a:sym typeface="Exo 2"/>
              </a:rPr>
              <a:t>Annotate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2"/>
              </a:buClr>
              <a:buSzPts val="2400"/>
              <a:buFont typeface="Exo 2"/>
              <a:buNone/>
            </a:pPr>
            <a:r>
              <a:rPr lang="fr-FR" sz="4000" b="1" i="0" u="none" strike="noStrike" cap="none">
                <a:solidFill>
                  <a:srgbClr val="EC8824"/>
                </a:solidFill>
                <a:latin typeface="Exo 2"/>
                <a:ea typeface="Exo 2"/>
                <a:cs typeface="Exo 2"/>
                <a:sym typeface="Exo 2"/>
              </a:rPr>
              <a:t>AI-powered contouring tool</a:t>
            </a:r>
            <a:endParaRPr sz="4000" b="1" i="0" u="none" strike="noStrike" cap="none">
              <a:solidFill>
                <a:srgbClr val="EC8824"/>
              </a:solidFill>
              <a:latin typeface="Exo 2"/>
              <a:ea typeface="Exo 2"/>
              <a:cs typeface="Exo 2"/>
              <a:sym typeface="Exo 2"/>
            </a:endParaRPr>
          </a:p>
        </p:txBody>
      </p:sp>
      <p:pic>
        <p:nvPicPr>
          <p:cNvPr id="199" name="Google Shape;199;p3" descr="Logo, icon&#10;&#10;Description automatically generated"/>
          <p:cNvPicPr preferRelativeResize="0"/>
          <p:nvPr/>
        </p:nvPicPr>
        <p:blipFill rotWithShape="1">
          <a:blip r:embed="rId4">
            <a:alphaModFix/>
          </a:blip>
          <a:srcRect/>
          <a:stretch/>
        </p:blipFill>
        <p:spPr>
          <a:xfrm>
            <a:off x="775596" y="1909482"/>
            <a:ext cx="609452" cy="485385"/>
          </a:xfrm>
          <a:prstGeom prst="rect">
            <a:avLst/>
          </a:prstGeom>
          <a:noFill/>
          <a:ln>
            <a:noFill/>
          </a:ln>
        </p:spPr>
      </p:pic>
      <p:pic>
        <p:nvPicPr>
          <p:cNvPr id="200" name="Google Shape;200;p3" descr="Heart organ with solid fill"/>
          <p:cNvPicPr preferRelativeResize="0"/>
          <p:nvPr/>
        </p:nvPicPr>
        <p:blipFill rotWithShape="1">
          <a:blip r:embed="rId5">
            <a:alphaModFix/>
          </a:blip>
          <a:srcRect/>
          <a:stretch/>
        </p:blipFill>
        <p:spPr>
          <a:xfrm>
            <a:off x="773283" y="3426525"/>
            <a:ext cx="614083" cy="614083"/>
          </a:xfrm>
          <a:prstGeom prst="rect">
            <a:avLst/>
          </a:prstGeom>
          <a:noFill/>
          <a:ln>
            <a:noFill/>
          </a:ln>
        </p:spPr>
      </p:pic>
      <p:pic>
        <p:nvPicPr>
          <p:cNvPr id="201" name="Google Shape;201;p3" descr="Plugged Unplugged with solid fill"/>
          <p:cNvPicPr preferRelativeResize="0"/>
          <p:nvPr/>
        </p:nvPicPr>
        <p:blipFill rotWithShape="1">
          <a:blip r:embed="rId6">
            <a:alphaModFix/>
          </a:blip>
          <a:srcRect/>
          <a:stretch/>
        </p:blipFill>
        <p:spPr>
          <a:xfrm>
            <a:off x="890960" y="5881538"/>
            <a:ext cx="578224" cy="578224"/>
          </a:xfrm>
          <a:prstGeom prst="rect">
            <a:avLst/>
          </a:prstGeom>
          <a:noFill/>
          <a:ln>
            <a:noFill/>
          </a:ln>
        </p:spPr>
      </p:pic>
      <p:pic>
        <p:nvPicPr>
          <p:cNvPr id="202" name="Google Shape;202;p3"/>
          <p:cNvPicPr preferRelativeResize="0"/>
          <p:nvPr/>
        </p:nvPicPr>
        <p:blipFill rotWithShape="1">
          <a:blip r:embed="rId7">
            <a:alphaModFix/>
          </a:blip>
          <a:srcRect t="29380" b="29381"/>
          <a:stretch/>
        </p:blipFill>
        <p:spPr>
          <a:xfrm>
            <a:off x="10182759" y="5979560"/>
            <a:ext cx="1762198" cy="726732"/>
          </a:xfrm>
          <a:prstGeom prst="rect">
            <a:avLst/>
          </a:prstGeom>
          <a:noFill/>
          <a:ln>
            <a:noFill/>
          </a:ln>
        </p:spPr>
      </p:pic>
      <p:pic>
        <p:nvPicPr>
          <p:cNvPr id="203" name="Google Shape;203;p3" descr="Our products - TheraPanacea"/>
          <p:cNvPicPr preferRelativeResize="0"/>
          <p:nvPr/>
        </p:nvPicPr>
        <p:blipFill rotWithShape="1">
          <a:blip r:embed="rId8">
            <a:alphaModFix/>
          </a:blip>
          <a:srcRect/>
          <a:stretch/>
        </p:blipFill>
        <p:spPr>
          <a:xfrm>
            <a:off x="8898609" y="3382100"/>
            <a:ext cx="3124790" cy="1625976"/>
          </a:xfrm>
          <a:prstGeom prst="rect">
            <a:avLst/>
          </a:prstGeom>
          <a:noFill/>
          <a:ln>
            <a:noFill/>
          </a:ln>
        </p:spPr>
      </p:pic>
    </p:spTree>
    <p:extLst>
      <p:ext uri="{BB962C8B-B14F-4D97-AF65-F5344CB8AC3E}">
        <p14:creationId xmlns:p14="http://schemas.microsoft.com/office/powerpoint/2010/main" val="2168618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
          <p:cNvSpPr txBox="1">
            <a:spLocks noGrp="1"/>
          </p:cNvSpPr>
          <p:nvPr>
            <p:ph type="ctrTitle"/>
          </p:nvPr>
        </p:nvSpPr>
        <p:spPr>
          <a:xfrm>
            <a:off x="0" y="151708"/>
            <a:ext cx="12191999" cy="1425422"/>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Clr>
                <a:schemeClr val="dk2"/>
              </a:buClr>
              <a:buSzPts val="2400"/>
              <a:buNone/>
            </a:pPr>
            <a:r>
              <a:rPr lang="fr-FR" sz="4267">
                <a:solidFill>
                  <a:schemeClr val="lt2"/>
                </a:solidFill>
              </a:rPr>
              <a:t>MR Box</a:t>
            </a:r>
            <a:br>
              <a:rPr lang="fr-FR" sz="4267">
                <a:solidFill>
                  <a:schemeClr val="lt2"/>
                </a:solidFill>
              </a:rPr>
            </a:br>
            <a:r>
              <a:rPr lang="fr-FR" sz="4400">
                <a:solidFill>
                  <a:srgbClr val="EC8824"/>
                </a:solidFill>
              </a:rPr>
              <a:t>Synthetic CT for MR-guided workflow</a:t>
            </a:r>
            <a:endParaRPr sz="4267">
              <a:solidFill>
                <a:schemeClr val="lt2"/>
              </a:solidFill>
            </a:endParaRPr>
          </a:p>
        </p:txBody>
      </p:sp>
      <p:sp>
        <p:nvSpPr>
          <p:cNvPr id="272" name="Google Shape;272;p5"/>
          <p:cNvSpPr txBox="1"/>
          <p:nvPr/>
        </p:nvSpPr>
        <p:spPr>
          <a:xfrm>
            <a:off x="1810300" y="1931550"/>
            <a:ext cx="8599200" cy="6495600"/>
          </a:xfrm>
          <a:prstGeom prst="rect">
            <a:avLst/>
          </a:prstGeom>
          <a:noFill/>
          <a:ln>
            <a:noFill/>
          </a:ln>
        </p:spPr>
        <p:txBody>
          <a:bodyPr spcFirstLastPara="1" wrap="square" lIns="91425" tIns="45700" rIns="91425" bIns="45700" anchor="t" anchorCtr="0">
            <a:spAutoFit/>
          </a:bodyPr>
          <a:lstStyle/>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chemeClr val="lt2"/>
                </a:solidFill>
                <a:latin typeface="Calibri"/>
                <a:ea typeface="Calibri"/>
                <a:cs typeface="Calibri"/>
                <a:sym typeface="Calibri"/>
              </a:rPr>
              <a:t>Automatic delineation on MR</a:t>
            </a:r>
            <a:endParaRPr sz="3200" b="0" i="0" u="none" strike="noStrike" cap="none">
              <a:solidFill>
                <a:schemeClr val="lt2"/>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chemeClr val="lt2"/>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rgbClr val="FFFFFF"/>
                </a:solidFill>
                <a:latin typeface="Calibri"/>
                <a:ea typeface="Calibri"/>
                <a:cs typeface="Calibri"/>
                <a:sym typeface="Calibri"/>
              </a:rPr>
              <a:t>Generate a pseudo-CT from MR images</a:t>
            </a:r>
            <a:endParaRPr sz="1400" b="0" i="0" u="none" strike="noStrike" cap="none">
              <a:solidFill>
                <a:srgbClr val="000000"/>
              </a:solidFill>
              <a:latin typeface="Arial"/>
              <a:ea typeface="Arial"/>
              <a:cs typeface="Arial"/>
              <a:sym typeface="Arial"/>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Avoid registrations errors</a:t>
            </a:r>
            <a:endParaRPr sz="3200" b="0" i="0" u="none" strike="noStrike" cap="none">
              <a:solidFill>
                <a:srgbClr val="FFFFFF"/>
              </a:solidFill>
              <a:latin typeface="Calibri"/>
              <a:ea typeface="Calibri"/>
              <a:cs typeface="Calibri"/>
              <a:sym typeface="Calibri"/>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Accelerate adaptive routines</a:t>
            </a:r>
            <a:endParaRPr sz="1400" b="0" i="0" u="none" strike="noStrike" cap="none">
              <a:solidFill>
                <a:srgbClr val="000000"/>
              </a:solidFill>
              <a:latin typeface="Arial"/>
              <a:ea typeface="Arial"/>
              <a:cs typeface="Arial"/>
              <a:sym typeface="Arial"/>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Less machine time</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rgbClr val="FFFFFF"/>
                </a:solidFill>
                <a:latin typeface="Calibri"/>
                <a:ea typeface="Calibri"/>
                <a:cs typeface="Calibri"/>
                <a:sym typeface="Calibri"/>
              </a:rPr>
              <a:t>Brain T1, Pelvis T2, Pelvis</a:t>
            </a:r>
            <a:r>
              <a:rPr lang="fr-FR" sz="3200">
                <a:solidFill>
                  <a:srgbClr val="FFFFFF"/>
                </a:solidFill>
                <a:latin typeface="Calibri"/>
                <a:ea typeface="Calibri"/>
                <a:cs typeface="Calibri"/>
                <a:sym typeface="Calibri"/>
              </a:rPr>
              <a:t>/</a:t>
            </a:r>
            <a:r>
              <a:rPr lang="fr-FR" sz="3200" b="0" i="0" u="none" strike="noStrike" cap="none">
                <a:solidFill>
                  <a:srgbClr val="FFFFFF"/>
                </a:solidFill>
                <a:latin typeface="Calibri"/>
                <a:ea typeface="Calibri"/>
                <a:cs typeface="Calibri"/>
                <a:sym typeface="Calibri"/>
              </a:rPr>
              <a:t>Abdo Truefisp (ViewRay)</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3200"/>
              <a:buFont typeface="Calibri"/>
              <a:buNone/>
            </a:pPr>
            <a:r>
              <a:rPr lang="fr-FR" sz="3200" b="0" i="0" u="none" strike="noStrike" cap="none">
                <a:solidFill>
                  <a:srgbClr val="FFFFFF"/>
                </a:solidFill>
                <a:latin typeface="Calibri"/>
                <a:ea typeface="Calibri"/>
                <a:cs typeface="Calibri"/>
                <a:sym typeface="Calibri"/>
              </a:rPr>
              <a:t>And more </a:t>
            </a:r>
            <a:r>
              <a:rPr lang="fr-FR" sz="3200">
                <a:solidFill>
                  <a:srgbClr val="FFFFFF"/>
                </a:solidFill>
                <a:latin typeface="Calibri"/>
                <a:ea typeface="Calibri"/>
                <a:cs typeface="Calibri"/>
                <a:sym typeface="Calibri"/>
              </a:rPr>
              <a:t>under development</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p:txBody>
      </p:sp>
      <p:pic>
        <p:nvPicPr>
          <p:cNvPr id="273" name="Google Shape;273;p5" descr="Left Brain with solid fill"/>
          <p:cNvPicPr preferRelativeResize="0"/>
          <p:nvPr/>
        </p:nvPicPr>
        <p:blipFill rotWithShape="1">
          <a:blip r:embed="rId3">
            <a:alphaModFix/>
          </a:blip>
          <a:srcRect/>
          <a:stretch/>
        </p:blipFill>
        <p:spPr>
          <a:xfrm>
            <a:off x="914400" y="3650751"/>
            <a:ext cx="821076" cy="821076"/>
          </a:xfrm>
          <a:prstGeom prst="rect">
            <a:avLst/>
          </a:prstGeom>
          <a:noFill/>
          <a:ln>
            <a:noFill/>
          </a:ln>
        </p:spPr>
      </p:pic>
      <p:pic>
        <p:nvPicPr>
          <p:cNvPr id="274" name="Google Shape;274;p5" descr="Pencil with solid fill"/>
          <p:cNvPicPr preferRelativeResize="0"/>
          <p:nvPr/>
        </p:nvPicPr>
        <p:blipFill rotWithShape="1">
          <a:blip r:embed="rId4">
            <a:alphaModFix/>
          </a:blip>
          <a:srcRect/>
          <a:stretch/>
        </p:blipFill>
        <p:spPr>
          <a:xfrm>
            <a:off x="1088204" y="2188395"/>
            <a:ext cx="647271" cy="647271"/>
          </a:xfrm>
          <a:prstGeom prst="rect">
            <a:avLst/>
          </a:prstGeom>
          <a:noFill/>
          <a:ln>
            <a:noFill/>
          </a:ln>
        </p:spPr>
      </p:pic>
      <p:pic>
        <p:nvPicPr>
          <p:cNvPr id="275" name="Google Shape;275;p5" descr="Clipboard Checked with solid fill"/>
          <p:cNvPicPr preferRelativeResize="0"/>
          <p:nvPr/>
        </p:nvPicPr>
        <p:blipFill rotWithShape="1">
          <a:blip r:embed="rId5">
            <a:alphaModFix/>
          </a:blip>
          <a:srcRect/>
          <a:stretch/>
        </p:blipFill>
        <p:spPr>
          <a:xfrm>
            <a:off x="990599" y="5363109"/>
            <a:ext cx="744877" cy="744877"/>
          </a:xfrm>
          <a:prstGeom prst="rect">
            <a:avLst/>
          </a:prstGeom>
          <a:noFill/>
          <a:ln>
            <a:noFill/>
          </a:ln>
        </p:spPr>
      </p:pic>
      <p:pic>
        <p:nvPicPr>
          <p:cNvPr id="276" name="Google Shape;276;p5"/>
          <p:cNvPicPr preferRelativeResize="0"/>
          <p:nvPr/>
        </p:nvPicPr>
        <p:blipFill rotWithShape="1">
          <a:blip r:embed="rId6">
            <a:alphaModFix/>
          </a:blip>
          <a:srcRect/>
          <a:stretch/>
        </p:blipFill>
        <p:spPr>
          <a:xfrm>
            <a:off x="7304443" y="2407225"/>
            <a:ext cx="5818806" cy="3184576"/>
          </a:xfrm>
          <a:prstGeom prst="rect">
            <a:avLst/>
          </a:prstGeom>
          <a:noFill/>
          <a:ln>
            <a:noFill/>
          </a:ln>
        </p:spPr>
      </p:pic>
      <p:pic>
        <p:nvPicPr>
          <p:cNvPr id="277" name="Google Shape;277;p5"/>
          <p:cNvPicPr preferRelativeResize="0"/>
          <p:nvPr/>
        </p:nvPicPr>
        <p:blipFill rotWithShape="1">
          <a:blip r:embed="rId7">
            <a:alphaModFix/>
          </a:blip>
          <a:srcRect t="29380" b="29381"/>
          <a:stretch/>
        </p:blipFill>
        <p:spPr>
          <a:xfrm>
            <a:off x="10182759" y="5979560"/>
            <a:ext cx="1762198" cy="72673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p13"/>
          <p:cNvPicPr preferRelativeResize="0"/>
          <p:nvPr/>
        </p:nvPicPr>
        <p:blipFill rotWithShape="1">
          <a:blip r:embed="rId3">
            <a:alphaModFix/>
          </a:blip>
          <a:srcRect t="4995" b="8054"/>
          <a:stretch/>
        </p:blipFill>
        <p:spPr>
          <a:xfrm>
            <a:off x="618541" y="726141"/>
            <a:ext cx="11063921" cy="545950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8AE96A-B9D7-CC4A-A44F-A812FEA4D021}"/>
              </a:ext>
            </a:extLst>
          </p:cNvPr>
          <p:cNvSpPr>
            <a:spLocks noGrp="1"/>
          </p:cNvSpPr>
          <p:nvPr>
            <p:ph type="title"/>
          </p:nvPr>
        </p:nvSpPr>
        <p:spPr>
          <a:xfrm>
            <a:off x="838200" y="1"/>
            <a:ext cx="10515600" cy="1024406"/>
          </a:xfrm>
        </p:spPr>
        <p:txBody>
          <a:bodyPr/>
          <a:lstStyle/>
          <a:p>
            <a:pPr algn="ctr"/>
            <a:r>
              <a:rPr lang="en-US" dirty="0"/>
              <a:t>Cancer treatments</a:t>
            </a:r>
          </a:p>
        </p:txBody>
      </p:sp>
      <p:sp>
        <p:nvSpPr>
          <p:cNvPr id="5" name="TextBox 4">
            <a:extLst>
              <a:ext uri="{FF2B5EF4-FFF2-40B4-BE49-F238E27FC236}">
                <a16:creationId xmlns:a16="http://schemas.microsoft.com/office/drawing/2014/main" id="{A75E1E36-1CE3-4072-63F8-A4141AB84C07}"/>
              </a:ext>
            </a:extLst>
          </p:cNvPr>
          <p:cNvSpPr txBox="1"/>
          <p:nvPr/>
        </p:nvSpPr>
        <p:spPr>
          <a:xfrm>
            <a:off x="1685220" y="1314145"/>
            <a:ext cx="1838632" cy="646331"/>
          </a:xfrm>
          <a:prstGeom prst="rect">
            <a:avLst/>
          </a:prstGeom>
          <a:noFill/>
        </p:spPr>
        <p:txBody>
          <a:bodyPr wrap="square" rtlCol="0">
            <a:spAutoFit/>
          </a:bodyPr>
          <a:lstStyle/>
          <a:p>
            <a:r>
              <a:rPr lang="en-US" sz="3600" dirty="0"/>
              <a:t>Surgery</a:t>
            </a:r>
            <a:endParaRPr lang="en-US" dirty="0"/>
          </a:p>
        </p:txBody>
      </p:sp>
      <p:sp>
        <p:nvSpPr>
          <p:cNvPr id="6" name="TextBox 5">
            <a:extLst>
              <a:ext uri="{FF2B5EF4-FFF2-40B4-BE49-F238E27FC236}">
                <a16:creationId xmlns:a16="http://schemas.microsoft.com/office/drawing/2014/main" id="{9A6AC0DC-A17E-74CC-522C-ECF44A6194C3}"/>
              </a:ext>
            </a:extLst>
          </p:cNvPr>
          <p:cNvSpPr txBox="1"/>
          <p:nvPr/>
        </p:nvSpPr>
        <p:spPr>
          <a:xfrm>
            <a:off x="7692088" y="1339502"/>
            <a:ext cx="2986548" cy="646331"/>
          </a:xfrm>
          <a:prstGeom prst="rect">
            <a:avLst/>
          </a:prstGeom>
          <a:noFill/>
        </p:spPr>
        <p:txBody>
          <a:bodyPr wrap="square" rtlCol="0">
            <a:spAutoFit/>
          </a:bodyPr>
          <a:lstStyle/>
          <a:p>
            <a:pPr algn="r"/>
            <a:r>
              <a:rPr lang="en-US" sz="3600" dirty="0"/>
              <a:t>Chemotherapy</a:t>
            </a:r>
            <a:endParaRPr lang="en-US" dirty="0"/>
          </a:p>
        </p:txBody>
      </p:sp>
      <p:pic>
        <p:nvPicPr>
          <p:cNvPr id="9" name="Graphic 8">
            <a:extLst>
              <a:ext uri="{FF2B5EF4-FFF2-40B4-BE49-F238E27FC236}">
                <a16:creationId xmlns:a16="http://schemas.microsoft.com/office/drawing/2014/main" id="{F63D88D2-CAE3-58A6-C5E2-CD72F6967D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80136" y="1356391"/>
            <a:ext cx="604085" cy="604085"/>
          </a:xfrm>
          <a:prstGeom prst="rect">
            <a:avLst/>
          </a:prstGeom>
        </p:spPr>
      </p:pic>
      <p:pic>
        <p:nvPicPr>
          <p:cNvPr id="11" name="Picture 10">
            <a:extLst>
              <a:ext uri="{FF2B5EF4-FFF2-40B4-BE49-F238E27FC236}">
                <a16:creationId xmlns:a16="http://schemas.microsoft.com/office/drawing/2014/main" id="{1F43F70A-FF0B-FF80-20FB-E08DF76E63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2284" y="2216576"/>
            <a:ext cx="5046591" cy="3364393"/>
          </a:xfrm>
          <a:prstGeom prst="rect">
            <a:avLst/>
          </a:prstGeom>
        </p:spPr>
      </p:pic>
      <p:pic>
        <p:nvPicPr>
          <p:cNvPr id="13" name="Picture 12" descr="A picture containing bandage, person, indoor, scissors&#10;&#10;Description automatically generated">
            <a:extLst>
              <a:ext uri="{FF2B5EF4-FFF2-40B4-BE49-F238E27FC236}">
                <a16:creationId xmlns:a16="http://schemas.microsoft.com/office/drawing/2014/main" id="{3482AE21-1B66-F7EF-8B73-C013FFC5F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3857" y="2216576"/>
            <a:ext cx="4485857" cy="3364393"/>
          </a:xfrm>
          <a:prstGeom prst="rect">
            <a:avLst/>
          </a:prstGeom>
        </p:spPr>
      </p:pic>
      <p:pic>
        <p:nvPicPr>
          <p:cNvPr id="15" name="Graphic 14">
            <a:extLst>
              <a:ext uri="{FF2B5EF4-FFF2-40B4-BE49-F238E27FC236}">
                <a16:creationId xmlns:a16="http://schemas.microsoft.com/office/drawing/2014/main" id="{A4B8309D-F404-C3E8-D676-DE2CE9AB4AD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20400" y="1314145"/>
            <a:ext cx="671688" cy="671688"/>
          </a:xfrm>
          <a:prstGeom prst="rect">
            <a:avLst/>
          </a:prstGeom>
        </p:spPr>
      </p:pic>
      <p:cxnSp>
        <p:nvCxnSpPr>
          <p:cNvPr id="18" name="Straight Arrow Connector 17">
            <a:extLst>
              <a:ext uri="{FF2B5EF4-FFF2-40B4-BE49-F238E27FC236}">
                <a16:creationId xmlns:a16="http://schemas.microsoft.com/office/drawing/2014/main" id="{44933391-B07C-6683-2EA1-F365BB44D81C}"/>
              </a:ext>
            </a:extLst>
          </p:cNvPr>
          <p:cNvCxnSpPr>
            <a:cxnSpLocks/>
            <a:endCxn id="5" idx="0"/>
          </p:cNvCxnSpPr>
          <p:nvPr/>
        </p:nvCxnSpPr>
        <p:spPr>
          <a:xfrm flipH="1">
            <a:off x="2604536" y="707923"/>
            <a:ext cx="1269374" cy="606222"/>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08B2545-2EA3-ED70-665F-73BFC77AC3AF}"/>
              </a:ext>
            </a:extLst>
          </p:cNvPr>
          <p:cNvCxnSpPr>
            <a:cxnSpLocks/>
            <a:endCxn id="6" idx="0"/>
          </p:cNvCxnSpPr>
          <p:nvPr/>
        </p:nvCxnSpPr>
        <p:spPr>
          <a:xfrm>
            <a:off x="8318092" y="707923"/>
            <a:ext cx="867270" cy="631579"/>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0DAA507-F22A-C494-9795-7B0734ABF85B}"/>
              </a:ext>
            </a:extLst>
          </p:cNvPr>
          <p:cNvSpPr txBox="1"/>
          <p:nvPr/>
        </p:nvSpPr>
        <p:spPr>
          <a:xfrm>
            <a:off x="1052283" y="5577815"/>
            <a:ext cx="5601573" cy="830997"/>
          </a:xfrm>
          <a:prstGeom prst="rect">
            <a:avLst/>
          </a:prstGeom>
          <a:noFill/>
        </p:spPr>
        <p:txBody>
          <a:bodyPr wrap="square" rtlCol="0">
            <a:spAutoFit/>
          </a:bodyPr>
          <a:lstStyle/>
          <a:p>
            <a:r>
              <a:rPr lang="en-US" sz="2400" dirty="0"/>
              <a:t>+: Safe (little damage to healthy tissues)</a:t>
            </a:r>
          </a:p>
          <a:p>
            <a:r>
              <a:rPr lang="en-US" sz="2400" dirty="0"/>
              <a:t>-: Tumor needs to be localized &amp; accessible</a:t>
            </a:r>
          </a:p>
        </p:txBody>
      </p:sp>
      <p:sp>
        <p:nvSpPr>
          <p:cNvPr id="30" name="TextBox 29">
            <a:extLst>
              <a:ext uri="{FF2B5EF4-FFF2-40B4-BE49-F238E27FC236}">
                <a16:creationId xmlns:a16="http://schemas.microsoft.com/office/drawing/2014/main" id="{70BB2428-18B9-CABE-D095-AA434B13BA43}"/>
              </a:ext>
            </a:extLst>
          </p:cNvPr>
          <p:cNvSpPr txBox="1"/>
          <p:nvPr/>
        </p:nvSpPr>
        <p:spPr>
          <a:xfrm>
            <a:off x="6653857" y="5577815"/>
            <a:ext cx="4987538" cy="830997"/>
          </a:xfrm>
          <a:prstGeom prst="rect">
            <a:avLst/>
          </a:prstGeom>
          <a:noFill/>
        </p:spPr>
        <p:txBody>
          <a:bodyPr wrap="square" rtlCol="0">
            <a:spAutoFit/>
          </a:bodyPr>
          <a:lstStyle/>
          <a:p>
            <a:r>
              <a:rPr lang="en-US" sz="2400" dirty="0"/>
              <a:t>-: Heavy medicine on all the body</a:t>
            </a:r>
          </a:p>
          <a:p>
            <a:r>
              <a:rPr lang="en-US" sz="2400" dirty="0"/>
              <a:t>+: Tumor does </a:t>
            </a:r>
            <a:r>
              <a:rPr lang="en-US" sz="2400" b="1" dirty="0"/>
              <a:t>not</a:t>
            </a:r>
            <a:r>
              <a:rPr lang="en-US" sz="2400" dirty="0"/>
              <a:t> need to be localized</a:t>
            </a:r>
          </a:p>
        </p:txBody>
      </p:sp>
    </p:spTree>
    <p:extLst>
      <p:ext uri="{BB962C8B-B14F-4D97-AF65-F5344CB8AC3E}">
        <p14:creationId xmlns:p14="http://schemas.microsoft.com/office/powerpoint/2010/main" val="343924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9" grpId="0"/>
      <p:bldP spid="3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TotalTime>
  <Words>661</Words>
  <Application>Microsoft Office PowerPoint</Application>
  <PresentationFormat>Widescreen</PresentationFormat>
  <Paragraphs>122</Paragraphs>
  <Slides>20</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Calibri Light</vt:lpstr>
      <vt:lpstr>Cambria Math</vt:lpstr>
      <vt:lpstr>Exo 2</vt:lpstr>
      <vt:lpstr>Open Sans</vt:lpstr>
      <vt:lpstr>Open Sans SemiBold</vt:lpstr>
      <vt:lpstr>Office Theme</vt:lpstr>
      <vt:lpstr>Automatic Dose Optimization for Radiotherapy</vt:lpstr>
      <vt:lpstr>Re-inventing cancer treatment with Artificial Intelligence </vt:lpstr>
      <vt:lpstr>PowerPoint Presentation</vt:lpstr>
      <vt:lpstr>PowerPoint Presentation</vt:lpstr>
      <vt:lpstr>PowerPoint Presentation</vt:lpstr>
      <vt:lpstr>PowerPoint Presentation</vt:lpstr>
      <vt:lpstr>MR Box Synthetic CT for MR-guided workflow</vt:lpstr>
      <vt:lpstr>PowerPoint Presentation</vt:lpstr>
      <vt:lpstr>Cancer treatments</vt:lpstr>
      <vt:lpstr>Cancer treatments</vt:lpstr>
      <vt:lpstr>Waves are like…</vt:lpstr>
      <vt:lpstr>Targeting the tumor </vt:lpstr>
      <vt:lpstr>Multi-Leaf Collimator</vt:lpstr>
      <vt:lpstr>Dose Spread</vt:lpstr>
      <vt:lpstr>Spreading rays</vt:lpstr>
      <vt:lpstr>Problem statement</vt:lpstr>
      <vt:lpstr>Mathematical formulation</vt:lpstr>
      <vt:lpstr>Mathematical formulation</vt:lpstr>
      <vt:lpstr>Current Workflow</vt:lpstr>
      <vt:lpstr>Automatization (work in progress)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dose optimization for radiotherapy</dc:title>
  <dc:creator>Paul Dubois</dc:creator>
  <cp:lastModifiedBy>Paul Dubois</cp:lastModifiedBy>
  <cp:revision>18</cp:revision>
  <dcterms:created xsi:type="dcterms:W3CDTF">2023-06-01T11:33:31Z</dcterms:created>
  <dcterms:modified xsi:type="dcterms:W3CDTF">2023-06-01T12:29:59Z</dcterms:modified>
</cp:coreProperties>
</file>